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2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1" r:id="rId5"/>
    <p:sldId id="264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764BB7-9D07-07C4-E3BA-C64B697D12CD}" name="Elisabetta De Nisco" initials="ED" userId="S::elisabetta.denisco@bancaprofilo.it::c86f1afd-0aba-4fe1-beec-bb756d37d6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lio Andrea" initials="CA" lastIdx="0" clrIdx="0">
    <p:extLst>
      <p:ext uri="{19B8F6BF-5375-455C-9EA6-DF929625EA0E}">
        <p15:presenceInfo xmlns:p15="http://schemas.microsoft.com/office/powerpoint/2012/main" userId="S-1-5-21-105000302-1548513839-839745253-23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F8A"/>
    <a:srgbClr val="4B6CAA"/>
    <a:srgbClr val="FFFFFF"/>
    <a:srgbClr val="97B2E4"/>
    <a:srgbClr val="F2F2F2"/>
    <a:srgbClr val="ED8F27"/>
    <a:srgbClr val="003B79"/>
    <a:srgbClr val="003B66"/>
    <a:srgbClr val="9900FF"/>
    <a:srgbClr val="223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A481D-A770-46DD-A87F-1C2404185940}" v="80" dt="2024-02-23T10:08:58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87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30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bancaprofilo.it\DG$\UFFICIO%20SOCIETARIO\Banca%20Profilo\Verbali\Consigli\2019\03_12.03.2019\RCG\relazione\executive%20summary\dati%20per%20grafici%20ES_2018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benvenutil\AppData\Local\Microsoft\Windows\INetCache\Content.Outlook\XL1J0GWM\AREE%20DI%20SPECIALIZZAZIONE%20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bancaprofilo.it\DG$\UFFICIO%20SOCIETARIO\Banca%20Profilo\Verbali\Consigli\2019\03_12.03.2019\RCG\relazione\executive%20summary\dati%20per%20grafici%20ES_2019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CdA!$G$1</c:f>
              <c:strCache>
                <c:ptCount val="1"/>
                <c:pt idx="0">
                  <c:v>Consiglieri</c:v>
                </c:pt>
              </c:strCache>
            </c:strRef>
          </c:tx>
          <c:dLbls>
            <c:dLbl>
              <c:idx val="0"/>
              <c:layout>
                <c:manualLayout>
                  <c:x val="3.1176926521303137E-2"/>
                  <c:y val="-4.07470215994864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B-4253-85A8-FC4C44E8AF53}"/>
                </c:ext>
              </c:extLst>
            </c:dLbl>
            <c:dLbl>
              <c:idx val="1"/>
              <c:layout>
                <c:manualLayout>
                  <c:x val="0.13094309138947333"/>
                  <c:y val="5.4329362132648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B-4253-85A8-FC4C44E8AF53}"/>
                </c:ext>
              </c:extLst>
            </c:dLbl>
            <c:dLbl>
              <c:idx val="2"/>
              <c:layout>
                <c:manualLayout>
                  <c:x val="5.5542452767688634E-2"/>
                  <c:y val="-2.9274465691788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B-4253-85A8-FC4C44E8AF53}"/>
                </c:ext>
              </c:extLst>
            </c:dLbl>
            <c:dLbl>
              <c:idx val="3"/>
              <c:layout>
                <c:manualLayout>
                  <c:x val="-3.3255388289390002E-2"/>
                  <c:y val="-3.6219574755099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B-4253-85A8-FC4C44E8AF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CdA!$F$2:$F$5</c:f>
              <c:strCache>
                <c:ptCount val="4"/>
                <c:pt idx="0">
                  <c:v>più di 1 mandato</c:v>
                </c:pt>
                <c:pt idx="1">
                  <c:v>più di 2 mandati</c:v>
                </c:pt>
                <c:pt idx="2">
                  <c:v>più di 3 mandati</c:v>
                </c:pt>
                <c:pt idx="3">
                  <c:v>primo mandato</c:v>
                </c:pt>
              </c:strCache>
            </c:strRef>
          </c:cat>
          <c:val>
            <c:numRef>
              <c:f>CdA!$G$2:$G$5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0B-4253-85A8-FC4C44E8A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dLbl>
              <c:idx val="1"/>
              <c:layout>
                <c:manualLayout>
                  <c:x val="0"/>
                  <c:y val="0.400695580804843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CF-46C7-A389-7E30242A4781}"/>
                </c:ext>
              </c:extLst>
            </c:dLbl>
            <c:dLbl>
              <c:idx val="2"/>
              <c:layout>
                <c:manualLayout>
                  <c:x val="0"/>
                  <c:y val="0.40679384324458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F-46C7-A389-7E30242A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nomine!$A$2:$A$4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nomine!$C$2:$C$4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F-46C7-A389-7E30242A4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956736"/>
        <c:axId val="133958272"/>
      </c:barChart>
      <c:catAx>
        <c:axId val="1339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958272"/>
        <c:crosses val="autoZero"/>
        <c:auto val="1"/>
        <c:lblAlgn val="ctr"/>
        <c:lblOffset val="100"/>
        <c:noMultiLvlLbl val="0"/>
      </c:catAx>
      <c:valAx>
        <c:axId val="133958272"/>
        <c:scaling>
          <c:orientation val="minMax"/>
          <c:max val="1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33956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/>
              <a:t>Collegio Sindacale 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7E-2"/>
          <c:y val="0.18969925634295745"/>
          <c:w val="0.93888888888888988"/>
          <c:h val="0.689691236512105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'Sindaci (2)'!$A$2:$A$4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'Sindaci (2)'!$B$2:$B$4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9-45E4-9AEC-9EAF270FF3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6586496"/>
        <c:axId val="46604672"/>
      </c:barChart>
      <c:catAx>
        <c:axId val="465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46604672"/>
        <c:crosses val="autoZero"/>
        <c:auto val="1"/>
        <c:lblAlgn val="ctr"/>
        <c:lblOffset val="100"/>
        <c:noMultiLvlLbl val="0"/>
      </c:catAx>
      <c:valAx>
        <c:axId val="466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58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'Sindaci (2)'!$A$2:$A$4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'Sindaci (2)'!$C$2:$C$4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7-43E1-A00C-3CBD13588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616576"/>
        <c:axId val="46618112"/>
      </c:barChart>
      <c:catAx>
        <c:axId val="4661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b="1"/>
            </a:pPr>
            <a:endParaRPr lang="it-IT"/>
          </a:p>
        </c:txPr>
        <c:crossAx val="46618112"/>
        <c:crosses val="autoZero"/>
        <c:auto val="1"/>
        <c:lblAlgn val="ctr"/>
        <c:lblOffset val="100"/>
        <c:noMultiLvlLbl val="0"/>
      </c:catAx>
      <c:valAx>
        <c:axId val="466181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661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'Grafico Pay mix'!$A$3</c:f>
              <c:strCache>
                <c:ptCount val="1"/>
                <c:pt idx="0">
                  <c:v>Compenso Fisso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Pay mix'!$B$2:$E$2</c:f>
              <c:strCache>
                <c:ptCount val="4"/>
                <c:pt idx="0">
                  <c:v>AD</c:v>
                </c:pt>
                <c:pt idx="1">
                  <c:v>Dirigenti Strategici (Aree di Business)</c:v>
                </c:pt>
                <c:pt idx="2">
                  <c:v>Dirigenti Strategici (Aree Operative)</c:v>
                </c:pt>
                <c:pt idx="3">
                  <c:v>Dirigenti Strategici (Funzioni di Controllo)</c:v>
                </c:pt>
              </c:strCache>
            </c:strRef>
          </c:cat>
          <c:val>
            <c:numRef>
              <c:f>'Grafico Pay mix'!$B$3:$E$3</c:f>
              <c:numCache>
                <c:formatCode>0%</c:formatCode>
                <c:ptCount val="4"/>
                <c:pt idx="0">
                  <c:v>0.33333333333333337</c:v>
                </c:pt>
                <c:pt idx="1">
                  <c:v>0.33333333333333337</c:v>
                </c:pt>
                <c:pt idx="2">
                  <c:v>0.5</c:v>
                </c:pt>
                <c:pt idx="3">
                  <c:v>0.75001875046876165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C-4945-92C9-105508205495}"/>
            </c:ext>
          </c:extLst>
        </c:ser>
        <c:ser>
          <c:idx val="1"/>
          <c:order val="1"/>
          <c:tx>
            <c:strRef>
              <c:f>'Grafico Pay mix'!$A$4</c:f>
              <c:strCache>
                <c:ptCount val="1"/>
                <c:pt idx="0">
                  <c:v>Compenso Variabile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Pay mix'!$B$2:$E$2</c:f>
              <c:strCache>
                <c:ptCount val="4"/>
                <c:pt idx="0">
                  <c:v>AD</c:v>
                </c:pt>
                <c:pt idx="1">
                  <c:v>Dirigenti Strategici (Aree di Business)</c:v>
                </c:pt>
                <c:pt idx="2">
                  <c:v>Dirigenti Strategici (Aree Operative)</c:v>
                </c:pt>
                <c:pt idx="3">
                  <c:v>Dirigenti Strategici (Funzioni di Controllo)</c:v>
                </c:pt>
              </c:strCache>
            </c:strRef>
          </c:cat>
          <c:val>
            <c:numRef>
              <c:f>'Grafico Pay mix'!$B$4:$E$4</c:f>
              <c:numCache>
                <c:formatCode>0%</c:formatCode>
                <c:ptCount val="4"/>
                <c:pt idx="0">
                  <c:v>0.66666666666666674</c:v>
                </c:pt>
                <c:pt idx="1">
                  <c:v>0.66666666666666674</c:v>
                </c:pt>
                <c:pt idx="2">
                  <c:v>0.5</c:v>
                </c:pt>
                <c:pt idx="3">
                  <c:v>0.24998124953123824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C-4945-92C9-1055082054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8553008"/>
        <c:axId val="1433957696"/>
      </c:barChart>
      <c:catAx>
        <c:axId val="12285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33957696"/>
        <c:crosses val="autoZero"/>
        <c:auto val="1"/>
        <c:lblAlgn val="ctr"/>
        <c:lblOffset val="100"/>
        <c:noMultiLvlLbl val="0"/>
      </c:catAx>
      <c:valAx>
        <c:axId val="143395769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22855300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2"/>
          <c:order val="0"/>
          <c:tx>
            <c:strRef>
              <c:f>Foglio1!$A$14</c:f>
              <c:strCache>
                <c:ptCount val="1"/>
                <c:pt idx="0">
                  <c:v>Sistemi di rilevazione contabile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Foglio1!$B$14</c:f>
              <c:numCache>
                <c:formatCode>0.00</c:formatCode>
                <c:ptCount val="1"/>
                <c:pt idx="0">
                  <c:v>54.545454545454547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0-4BCF-BEB0-3E8C7D528619}"/>
            </c:ext>
          </c:extLst>
        </c:ser>
        <c:ser>
          <c:idx val="11"/>
          <c:order val="1"/>
          <c:tx>
            <c:strRef>
              <c:f>Foglio1!$A$13</c:f>
              <c:strCache>
                <c:ptCount val="1"/>
                <c:pt idx="0">
                  <c:v>Sistemi informativi e/o sicurezza informatica</c:v>
                </c:pt>
              </c:strCache>
            </c:strRef>
          </c:tx>
          <c:spPr>
            <a:solidFill>
              <a:schemeClr val="accent5">
                <a:lumMod val="8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5.52394259756495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0-4BCF-BEB0-3E8C7D528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Foglio1!$B$13</c:f>
              <c:numCache>
                <c:formatCode>0.00</c:formatCode>
                <c:ptCount val="1"/>
                <c:pt idx="0">
                  <c:v>27.272727272727273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0-4BCF-BEB0-3E8C7D528619}"/>
            </c:ext>
          </c:extLst>
        </c:ser>
        <c:ser>
          <c:idx val="10"/>
          <c:order val="2"/>
          <c:tx>
            <c:strRef>
              <c:f>Foglio1!$A$12</c:f>
              <c:strCache>
                <c:ptCount val="1"/>
                <c:pt idx="0">
                  <c:v>Organizzazione aziendale</c:v>
                </c:pt>
              </c:strCache>
            </c:strRef>
          </c:tx>
          <c:spPr>
            <a:solidFill>
              <a:schemeClr val="accent3">
                <a:lumMod val="8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Foglio1!$B$12</c:f>
              <c:numCache>
                <c:formatCode>0.00</c:formatCode>
                <c:ptCount val="1"/>
                <c:pt idx="0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0-4BCF-BEB0-3E8C7D528619}"/>
            </c:ext>
          </c:extLst>
        </c:ser>
        <c:ser>
          <c:idx val="9"/>
          <c:order val="3"/>
          <c:tx>
            <c:strRef>
              <c:f>Foglio1!$A$11</c:f>
              <c:strCache>
                <c:ptCount val="1"/>
                <c:pt idx="0">
                  <c:v>Governo dei rischi e sistema dei controlli interni</c:v>
                </c:pt>
              </c:strCache>
            </c:strRef>
          </c:tx>
          <c:spPr>
            <a:solidFill>
              <a:schemeClr val="accent1">
                <a:lumMod val="8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Foglio1!$B$11</c:f>
              <c:numCache>
                <c:formatCode>0.00</c:formatCode>
                <c:ptCount val="1"/>
                <c:pt idx="0">
                  <c:v>81.818181818181813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0-4BCF-BEB0-3E8C7D528619}"/>
            </c:ext>
          </c:extLst>
        </c:ser>
        <c:ser>
          <c:idx val="8"/>
          <c:order val="4"/>
          <c:tx>
            <c:strRef>
              <c:f>Foglio1!$A$10</c:f>
              <c:strCache>
                <c:ptCount val="1"/>
                <c:pt idx="0">
                  <c:v>Regolamentazione di settore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Foglio1!$B$10</c:f>
              <c:numCache>
                <c:formatCode>0.00</c:formatCode>
                <c:ptCount val="1"/>
                <c:pt idx="0">
                  <c:v>54.545454545454547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60-4BCF-BEB0-3E8C7D528619}"/>
            </c:ext>
          </c:extLst>
        </c:ser>
        <c:ser>
          <c:idx val="7"/>
          <c:order val="5"/>
          <c:tx>
            <c:strRef>
              <c:f>Foglio1!$A$9</c:f>
              <c:strCache>
                <c:ptCount val="1"/>
                <c:pt idx="0">
                  <c:v>Innovazione tecnologica e/o finanziaria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Foglio1!$B$9</c:f>
              <c:numCache>
                <c:formatCode>0.00</c:formatCode>
                <c:ptCount val="1"/>
                <c:pt idx="0">
                  <c:v>63.636363636363633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60-4BCF-BEB0-3E8C7D528619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Sistemi di pagamento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Foglio1!$B$8</c:f>
              <c:numCache>
                <c:formatCode>0.00</c:formatCode>
                <c:ptCount val="1"/>
                <c:pt idx="0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60-4BCF-BEB0-3E8C7D528619}"/>
            </c:ext>
          </c:extLst>
        </c:ser>
        <c:ser>
          <c:idx val="5"/>
          <c:order val="7"/>
          <c:tx>
            <c:strRef>
              <c:f>Foglio1!$A$7</c:f>
              <c:strCache>
                <c:ptCount val="1"/>
                <c:pt idx="0">
                  <c:v>Operatività bancaria e/o creditizia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Foglio1!$B$7</c:f>
              <c:numCache>
                <c:formatCode>0.00</c:formatCode>
                <c:ptCount val="1"/>
                <c:pt idx="0">
                  <c:v>81.818181818181813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60-4BCF-BEB0-3E8C7D528619}"/>
            </c:ext>
          </c:extLst>
        </c:ser>
        <c:ser>
          <c:idx val="4"/>
          <c:order val="8"/>
          <c:tx>
            <c:strRef>
              <c:f>Foglio1!$A$6</c:f>
              <c:strCache>
                <c:ptCount val="1"/>
                <c:pt idx="0">
                  <c:v>Dinamiche del sistema macro economico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Foglio1!$B$6</c:f>
              <c:numCache>
                <c:formatCode>0.00</c:formatCode>
                <c:ptCount val="1"/>
                <c:pt idx="0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60-4BCF-BEB0-3E8C7D528619}"/>
            </c:ext>
          </c:extLst>
        </c:ser>
        <c:ser>
          <c:idx val="3"/>
          <c:order val="9"/>
          <c:tx>
            <c:strRef>
              <c:f>Foglio1!$A$5</c:f>
              <c:strCache>
                <c:ptCount val="1"/>
                <c:pt idx="0">
                  <c:v>Investimenti alternativi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Foglio1!$B$5</c:f>
              <c:numCache>
                <c:formatCode>0.00</c:formatCode>
                <c:ptCount val="1"/>
                <c:pt idx="0">
                  <c:v>54.545454545454547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0-4BCF-BEB0-3E8C7D528619}"/>
            </c:ext>
          </c:extLst>
        </c:ser>
        <c:ser>
          <c:idx val="2"/>
          <c:order val="10"/>
          <c:tx>
            <c:strRef>
              <c:f>Foglio1!$A$4</c:f>
              <c:strCache>
                <c:ptCount val="1"/>
                <c:pt idx="0">
                  <c:v>Servizi di investimento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Foglio1!$B$4</c:f>
              <c:numCache>
                <c:formatCode>0.00</c:formatCode>
                <c:ptCount val="1"/>
                <c:pt idx="0">
                  <c:v>72.727272727272734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60-4BCF-BEB0-3E8C7D528619}"/>
            </c:ext>
          </c:extLst>
        </c:ser>
        <c:ser>
          <c:idx val="1"/>
          <c:order val="11"/>
          <c:tx>
            <c:strRef>
              <c:f>Foglio1!$A$3</c:f>
              <c:strCache>
                <c:ptCount val="1"/>
                <c:pt idx="0">
                  <c:v>Mercati finanziari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Foglio1!$B$3</c:f>
              <c:numCache>
                <c:formatCode>0.00</c:formatCode>
                <c:ptCount val="1"/>
                <c:pt idx="0">
                  <c:v>81.818181818181813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60-4BCF-BEB0-3E8C7D528619}"/>
            </c:ext>
          </c:extLst>
        </c:ser>
        <c:ser>
          <c:idx val="0"/>
          <c:order val="12"/>
          <c:tx>
            <c:strRef>
              <c:f>Foglio1!$A$2</c:f>
              <c:strCache>
                <c:ptCount val="1"/>
                <c:pt idx="0">
                  <c:v>Strategia di impresa, gestione aziendale e misurazione di performance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Foglio1!$B$1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60-4BCF-BEB0-3E8C7D5286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2950384"/>
        <c:axId val="902935824"/>
      </c:barChart>
      <c:catAx>
        <c:axId val="902950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2935824"/>
        <c:crosses val="autoZero"/>
        <c:auto val="1"/>
        <c:lblAlgn val="ctr"/>
        <c:lblOffset val="100"/>
        <c:noMultiLvlLbl val="0"/>
      </c:catAx>
      <c:valAx>
        <c:axId val="9029358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295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1580672"/>
        <c:axId val="131582208"/>
      </c:barChart>
      <c:catAx>
        <c:axId val="13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82208"/>
        <c:crosses val="autoZero"/>
        <c:auto val="1"/>
        <c:lblAlgn val="ctr"/>
        <c:lblOffset val="100"/>
        <c:noMultiLvlLbl val="0"/>
      </c:catAx>
      <c:valAx>
        <c:axId val="131582208"/>
        <c:scaling>
          <c:orientation val="minMax"/>
          <c:min val="0.60000000000000064"/>
        </c:scaling>
        <c:delete val="1"/>
        <c:axPos val="l"/>
        <c:numFmt formatCode="0.0%" sourceLinked="1"/>
        <c:majorTickMark val="out"/>
        <c:minorTickMark val="none"/>
        <c:tickLblPos val="none"/>
        <c:crossAx val="13158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8807228261096E-2"/>
          <c:y val="4.3354004845593638E-2"/>
          <c:w val="0.90269541365941863"/>
          <c:h val="0.850572989741207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CdA!$B$1</c:f>
              <c:strCache>
                <c:ptCount val="1"/>
                <c:pt idx="0">
                  <c:v>Riunioni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1.2584819370090388E-2"/>
                  <c:y val="0.329389267137322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EA-4BA0-8A90-113B8DD79566}"/>
                </c:ext>
              </c:extLst>
            </c:dLbl>
            <c:dLbl>
              <c:idx val="1"/>
              <c:layout>
                <c:manualLayout>
                  <c:x val="-1.2839399372291387E-2"/>
                  <c:y val="0.325447993969541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EA-4BA0-8A90-113B8DD79566}"/>
                </c:ext>
              </c:extLst>
            </c:dLbl>
            <c:dLbl>
              <c:idx val="2"/>
              <c:layout>
                <c:manualLayout>
                  <c:x val="-4.4229357427536991E-3"/>
                  <c:y val="0.248664854922355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EA-4BA0-8A90-113B8DD79566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CdA!$A$2:$A$4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CdA!$B$2:$B$4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A-4BA0-8A90-113B8DD79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131399040"/>
        <c:axId val="131531904"/>
      </c:barChart>
      <c:catAx>
        <c:axId val="1313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31904"/>
        <c:crosses val="autoZero"/>
        <c:auto val="1"/>
        <c:lblAlgn val="ctr"/>
        <c:lblOffset val="100"/>
        <c:noMultiLvlLbl val="0"/>
      </c:catAx>
      <c:valAx>
        <c:axId val="131531904"/>
        <c:scaling>
          <c:orientation val="minMax"/>
          <c:max val="15.5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131399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CdA!$C$1</c:f>
              <c:strCache>
                <c:ptCount val="1"/>
                <c:pt idx="0">
                  <c:v>Tasso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30315668221723113"/>
                </c:manualLayout>
              </c:layout>
              <c:tx>
                <c:strRef>
                  <c:f>CdA!$C$2</c:f>
                  <c:strCache>
                    <c:ptCount val="1"/>
                    <c:pt idx="0">
                      <c:v>97,0%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{9FBCFADF-93D3-4BE5-B782-3B6E8765E0C1}</c15:txfldGUID>
                      <c15:f>CdA!$C$2</c15:f>
                      <c15:dlblFieldTableCache>
                        <c:ptCount val="1"/>
                        <c:pt idx="0">
                          <c:v>97,0%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D035-43B3-8CE3-F3E24FE1FF10}"/>
                </c:ext>
              </c:extLst>
            </c:dLbl>
            <c:dLbl>
              <c:idx val="1"/>
              <c:layout>
                <c:manualLayout>
                  <c:x val="5.0925337632080255E-17"/>
                  <c:y val="0.4005588329671958"/>
                </c:manualLayout>
              </c:layout>
              <c:tx>
                <c:strRef>
                  <c:f>CdA!$C$3</c:f>
                  <c:strCache>
                    <c:ptCount val="1"/>
                    <c:pt idx="0">
                      <c:v>93,0%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{617B5F10-BDFD-45A8-9C99-4388502F603B}</c15:txfldGUID>
                      <c15:f>CdA!$C$3</c15:f>
                      <c15:dlblFieldTableCache>
                        <c:ptCount val="1"/>
                        <c:pt idx="0">
                          <c:v>93,0%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D035-43B3-8CE3-F3E24FE1FF10}"/>
                </c:ext>
              </c:extLst>
            </c:dLbl>
            <c:dLbl>
              <c:idx val="2"/>
              <c:layout>
                <c:manualLayout>
                  <c:x val="0"/>
                  <c:y val="0.32518615423855762"/>
                </c:manualLayout>
              </c:layout>
              <c:tx>
                <c:strRef>
                  <c:f>CdA!$C$4</c:f>
                  <c:strCache>
                    <c:ptCount val="1"/>
                    <c:pt idx="0">
                      <c:v>96,0%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{C118EAAD-FA7F-440D-B1B6-EAF068E8A9F3}</c15:txfldGUID>
                      <c15:f>CdA!$C$4</c15:f>
                      <c15:dlblFieldTableCache>
                        <c:ptCount val="1"/>
                        <c:pt idx="0">
                          <c:v>96,0%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D035-43B3-8CE3-F3E24FE1F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CdA!$A$2:$A$4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CdA!$C$2:$C$4</c:f>
              <c:numCache>
                <c:formatCode>0.0%</c:formatCode>
                <c:ptCount val="3"/>
                <c:pt idx="0">
                  <c:v>0.97</c:v>
                </c:pt>
                <c:pt idx="1">
                  <c:v>0.93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5-43B3-8CE3-F3E24FE1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1580672"/>
        <c:axId val="131582208"/>
      </c:barChart>
      <c:catAx>
        <c:axId val="13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31582208"/>
        <c:crosses val="autoZero"/>
        <c:auto val="1"/>
        <c:lblAlgn val="ctr"/>
        <c:lblOffset val="100"/>
        <c:noMultiLvlLbl val="0"/>
      </c:catAx>
      <c:valAx>
        <c:axId val="131582208"/>
        <c:scaling>
          <c:orientation val="minMax"/>
          <c:min val="0.60000000000000064"/>
        </c:scaling>
        <c:delete val="1"/>
        <c:axPos val="l"/>
        <c:numFmt formatCode="0.0%" sourceLinked="1"/>
        <c:majorTickMark val="out"/>
        <c:minorTickMark val="none"/>
        <c:tickLblPos val="none"/>
        <c:crossAx val="131580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782912"/>
        <c:axId val="133784704"/>
      </c:barChart>
      <c:catAx>
        <c:axId val="1337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784704"/>
        <c:crosses val="autoZero"/>
        <c:auto val="1"/>
        <c:lblAlgn val="ctr"/>
        <c:lblOffset val="100"/>
        <c:noMultiLvlLbl val="0"/>
      </c:catAx>
      <c:valAx>
        <c:axId val="133784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78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>
                <a:effectLst/>
              </a:rPr>
              <a:t>Tasso di partecipazione</a:t>
            </a:r>
            <a:endParaRPr lang="it-IT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ContrRischi!$A$2:$A$4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ContrRischi!$C$2:$C$4</c:f>
              <c:numCache>
                <c:formatCode>0%</c:formatCode>
                <c:ptCount val="3"/>
                <c:pt idx="0">
                  <c:v>0.94</c:v>
                </c:pt>
                <c:pt idx="1">
                  <c:v>0.92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E-4F89-A6B2-0FA90B45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33782912"/>
        <c:axId val="133784704"/>
      </c:barChart>
      <c:catAx>
        <c:axId val="1337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3784704"/>
        <c:crosses val="autoZero"/>
        <c:auto val="1"/>
        <c:lblAlgn val="ctr"/>
        <c:lblOffset val="100"/>
        <c:noMultiLvlLbl val="0"/>
      </c:catAx>
      <c:valAx>
        <c:axId val="133784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78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56E-2"/>
          <c:y val="0.18969925634295737"/>
          <c:w val="0.93888888888888966"/>
          <c:h val="0.6896912365121046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5.5555555555555558E-3"/>
                  <c:y val="0.173529090113735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E-480D-BE4B-40BDE79C070A}"/>
                </c:ext>
              </c:extLst>
            </c:dLbl>
            <c:dLbl>
              <c:idx val="1"/>
              <c:layout>
                <c:manualLayout>
                  <c:x val="-6.7242193404702839E-3"/>
                  <c:y val="0.174145523476232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1E-480D-BE4B-40BDE79C070A}"/>
                </c:ext>
              </c:extLst>
            </c:dLbl>
            <c:dLbl>
              <c:idx val="2"/>
              <c:layout>
                <c:manualLayout>
                  <c:x val="-1.5742643722899866E-2"/>
                  <c:y val="0.187474117818606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E-480D-BE4B-40BDE79C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ContrRischi!$A$2:$A$4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ContrRischi!$B$2:$B$4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E-480D-BE4B-40BDE79C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2672128"/>
        <c:axId val="132702592"/>
      </c:barChart>
      <c:catAx>
        <c:axId val="132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2702592"/>
        <c:crosses val="autoZero"/>
        <c:auto val="1"/>
        <c:lblAlgn val="ctr"/>
        <c:lblOffset val="100"/>
        <c:noMultiLvlLbl val="0"/>
      </c:catAx>
      <c:valAx>
        <c:axId val="132702592"/>
        <c:scaling>
          <c:orientation val="minMax"/>
          <c:min val="9"/>
        </c:scaling>
        <c:delete val="1"/>
        <c:axPos val="l"/>
        <c:numFmt formatCode="General" sourceLinked="1"/>
        <c:majorTickMark val="out"/>
        <c:minorTickMark val="none"/>
        <c:tickLblPos val="nextTo"/>
        <c:crossAx val="132672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Numero di riunioni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11111111111117E-2"/>
          <c:y val="0.18969925634295745"/>
          <c:w val="0.93888888888888988"/>
          <c:h val="0.689691236512105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2000">
                  <a:schemeClr val="tx2">
                    <a:lumMod val="75000"/>
                    <a:alpha val="7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0.312582877286966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7-47B9-8705-9A4521F5D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nomine!$A$2:$A$4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nomine!$B$2:$B$4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7-47B9-8705-9A4521F5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4045696"/>
        <c:axId val="134047232"/>
      </c:barChart>
      <c:catAx>
        <c:axId val="134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34047232"/>
        <c:crosses val="autoZero"/>
        <c:auto val="1"/>
        <c:lblAlgn val="ctr"/>
        <c:lblOffset val="100"/>
        <c:noMultiLvlLbl val="0"/>
      </c:catAx>
      <c:valAx>
        <c:axId val="13404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04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0.05151</cdr:x>
      <cdr:y>0.06818</cdr:y>
    </cdr:from>
    <cdr:to>
      <cdr:x>0.61212</cdr:x>
      <cdr:y>0.11364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50044" y="228600"/>
          <a:ext cx="38100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0.05151</cdr:x>
      <cdr:y>0.06818</cdr:y>
    </cdr:from>
    <cdr:to>
      <cdr:x>0.45515</cdr:x>
      <cdr:y>0.11364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50044" y="228600"/>
          <a:ext cx="27432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0.02908</cdr:x>
      <cdr:y>0.04545</cdr:y>
    </cdr:from>
    <cdr:to>
      <cdr:x>0.71304</cdr:x>
      <cdr:y>0.11364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197644" y="152400"/>
          <a:ext cx="4648253" cy="2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Strategia di impresa, gestione aziendale e misurazione di performance</a:t>
          </a:r>
        </a:p>
      </cdr:txBody>
    </cdr:sp>
  </cdr:relSizeAnchor>
  <cdr:relSizeAnchor xmlns:cdr="http://schemas.openxmlformats.org/drawingml/2006/chartDrawing">
    <cdr:from>
      <cdr:x>0.02908</cdr:x>
      <cdr:y>0.11364</cdr:y>
    </cdr:from>
    <cdr:to>
      <cdr:x>0.3206</cdr:x>
      <cdr:y>0.18182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97644" y="381000"/>
          <a:ext cx="1981196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Mercati finanziari</a:t>
          </a:r>
        </a:p>
      </cdr:txBody>
    </cdr:sp>
  </cdr:relSizeAnchor>
  <cdr:relSizeAnchor xmlns:cdr="http://schemas.openxmlformats.org/drawingml/2006/chartDrawing">
    <cdr:from>
      <cdr:x>0.02908</cdr:x>
      <cdr:y>0.18182</cdr:y>
    </cdr:from>
    <cdr:to>
      <cdr:x>0.44393</cdr:x>
      <cdr:y>0.25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197644" y="609600"/>
          <a:ext cx="2819358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0" dirty="0">
              <a:solidFill>
                <a:schemeClr val="bg1"/>
              </a:solidFill>
            </a:rPr>
            <a:t>Servizi di investimento</a:t>
          </a:r>
        </a:p>
      </cdr:txBody>
    </cdr:sp>
  </cdr:relSizeAnchor>
  <cdr:relSizeAnchor xmlns:cdr="http://schemas.openxmlformats.org/drawingml/2006/chartDrawing">
    <cdr:from>
      <cdr:x>0.02908</cdr:x>
      <cdr:y>0.25</cdr:y>
    </cdr:from>
    <cdr:to>
      <cdr:x>0.4103</cdr:x>
      <cdr:y>0.31818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97644" y="838200"/>
          <a:ext cx="2590805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Investimenti alternativi</a:t>
          </a:r>
        </a:p>
      </cdr:txBody>
    </cdr:sp>
  </cdr:relSizeAnchor>
  <cdr:relSizeAnchor xmlns:cdr="http://schemas.openxmlformats.org/drawingml/2006/chartDrawing">
    <cdr:from>
      <cdr:x>0.02908</cdr:x>
      <cdr:y>0.31818</cdr:y>
    </cdr:from>
    <cdr:to>
      <cdr:x>0.56727</cdr:x>
      <cdr:y>0.38637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197644" y="1066800"/>
          <a:ext cx="3657587" cy="2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Dinamiche del sistema macro economico</a:t>
          </a:r>
        </a:p>
      </cdr:txBody>
    </cdr:sp>
  </cdr:relSizeAnchor>
  <cdr:relSizeAnchor xmlns:cdr="http://schemas.openxmlformats.org/drawingml/2006/chartDrawing">
    <cdr:from>
      <cdr:x>0.02908</cdr:x>
      <cdr:y>0.38636</cdr:y>
    </cdr:from>
    <cdr:to>
      <cdr:x>0.58969</cdr:x>
      <cdr:y>0.45454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197644" y="1295400"/>
          <a:ext cx="3809955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Operatività bancaria e/o creditizia</a:t>
          </a:r>
        </a:p>
      </cdr:txBody>
    </cdr:sp>
  </cdr:relSizeAnchor>
  <cdr:relSizeAnchor xmlns:cdr="http://schemas.openxmlformats.org/drawingml/2006/chartDrawing">
    <cdr:from>
      <cdr:x>0.02908</cdr:x>
      <cdr:y>0.43324</cdr:y>
    </cdr:from>
    <cdr:to>
      <cdr:x>0.35423</cdr:x>
      <cdr:y>0.50142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197644" y="1452568"/>
          <a:ext cx="2209749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Sistemi di pagamento</a:t>
          </a:r>
        </a:p>
      </cdr:txBody>
    </cdr:sp>
  </cdr:relSizeAnchor>
  <cdr:relSizeAnchor xmlns:cdr="http://schemas.openxmlformats.org/drawingml/2006/chartDrawing">
    <cdr:from>
      <cdr:x>0.02908</cdr:x>
      <cdr:y>0.5</cdr:y>
    </cdr:from>
    <cdr:to>
      <cdr:x>0.51121</cdr:x>
      <cdr:y>0.56818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197644" y="1676400"/>
          <a:ext cx="3276598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Innovazione tecnologica e/o finanziaria</a:t>
          </a:r>
        </a:p>
      </cdr:txBody>
    </cdr:sp>
  </cdr:relSizeAnchor>
  <cdr:relSizeAnchor xmlns:cdr="http://schemas.openxmlformats.org/drawingml/2006/chartDrawing">
    <cdr:from>
      <cdr:x>0.02908</cdr:x>
      <cdr:y>0.56818</cdr:y>
    </cdr:from>
    <cdr:to>
      <cdr:x>0.42151</cdr:x>
      <cdr:y>0.63636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197644" y="1905000"/>
          <a:ext cx="2666989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Regolamentazione di settore</a:t>
          </a:r>
        </a:p>
      </cdr:txBody>
    </cdr:sp>
  </cdr:relSizeAnchor>
  <cdr:relSizeAnchor xmlns:cdr="http://schemas.openxmlformats.org/drawingml/2006/chartDrawing">
    <cdr:from>
      <cdr:x>0.02908</cdr:x>
      <cdr:y>0.63636</cdr:y>
    </cdr:from>
    <cdr:to>
      <cdr:x>0.43272</cdr:x>
      <cdr:y>0.70455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197644" y="2133600"/>
          <a:ext cx="2743173" cy="2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Governo dei rischi e sistema dei controlli interni</a:t>
          </a:r>
        </a:p>
      </cdr:txBody>
    </cdr:sp>
  </cdr:relSizeAnchor>
  <cdr:relSizeAnchor xmlns:cdr="http://schemas.openxmlformats.org/drawingml/2006/chartDrawing">
    <cdr:from>
      <cdr:x>0.02908</cdr:x>
      <cdr:y>0.68182</cdr:y>
    </cdr:from>
    <cdr:to>
      <cdr:x>0.54484</cdr:x>
      <cdr:y>0.75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197644" y="2286000"/>
          <a:ext cx="3505151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Organizzazione aziendale</a:t>
          </a:r>
        </a:p>
      </cdr:txBody>
    </cdr:sp>
  </cdr:relSizeAnchor>
  <cdr:relSizeAnchor xmlns:cdr="http://schemas.openxmlformats.org/drawingml/2006/chartDrawing">
    <cdr:from>
      <cdr:x>0.01787</cdr:x>
      <cdr:y>0.75</cdr:y>
    </cdr:from>
    <cdr:to>
      <cdr:x>0.42903</cdr:x>
      <cdr:y>0.81818</cdr:y>
    </cdr:to>
    <cdr:sp macro="" textlink="">
      <cdr:nvSpPr>
        <cdr:cNvPr id="15" name="CasellaDiTesto 14"/>
        <cdr:cNvSpPr txBox="1"/>
      </cdr:nvSpPr>
      <cdr:spPr>
        <a:xfrm xmlns:a="http://schemas.openxmlformats.org/drawingml/2006/main">
          <a:off x="121444" y="2514600"/>
          <a:ext cx="2794284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 Sistema </a:t>
          </a:r>
          <a:r>
            <a:rPr lang="it-IT" sz="900" b="1" dirty="0" err="1">
              <a:solidFill>
                <a:schemeClr val="bg1"/>
              </a:solidFill>
            </a:rPr>
            <a:t>inf.vo</a:t>
          </a:r>
          <a:r>
            <a:rPr lang="it-IT" sz="900" b="1" dirty="0">
              <a:solidFill>
                <a:schemeClr val="bg1"/>
              </a:solidFill>
            </a:rPr>
            <a:t> e sicurezza </a:t>
          </a:r>
          <a:r>
            <a:rPr lang="it-IT" sz="900" b="1" dirty="0" err="1">
              <a:solidFill>
                <a:schemeClr val="bg1"/>
              </a:solidFill>
            </a:rPr>
            <a:t>inf</a:t>
          </a:r>
          <a:r>
            <a:rPr lang="it-IT" sz="900" b="1" dirty="0">
              <a:solidFill>
                <a:schemeClr val="bg1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0.02908</cdr:x>
      <cdr:y>0.81818</cdr:y>
    </cdr:from>
    <cdr:to>
      <cdr:x>0.46637</cdr:x>
      <cdr:y>0.88636</cdr:y>
    </cdr:to>
    <cdr:sp macro="" textlink="">
      <cdr:nvSpPr>
        <cdr:cNvPr id="16" name="CasellaDiTesto 15"/>
        <cdr:cNvSpPr txBox="1"/>
      </cdr:nvSpPr>
      <cdr:spPr>
        <a:xfrm xmlns:a="http://schemas.openxmlformats.org/drawingml/2006/main">
          <a:off x="197644" y="2743200"/>
          <a:ext cx="2971862" cy="22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>
              <a:solidFill>
                <a:schemeClr val="bg1"/>
              </a:solidFill>
            </a:rPr>
            <a:t>Sistemi di rilevazione contabile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C8BC193-8937-3DA7-8B70-0454EF8F9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E57D39-77B1-C087-06BC-459F38DE5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C10-90A1-4632-AAA0-5280D160E636}" type="datetimeFigureOut">
              <a:rPr lang="it-IT" smtClean="0"/>
              <a:t>21/03/2025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19079E-0994-3FF0-D413-F4828C752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C5822C-671E-1A72-82F7-0C0E1D028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36CD8-9613-45BA-A620-392606EC9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876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28E7-F996-43DF-A10E-588F3B3F4D87}" type="datetimeFigureOut">
              <a:rPr lang="it-IT" smtClean="0"/>
              <a:t>21/03/2025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046B-FF28-4BA3-B17E-2F29E01FFD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35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9A15B-3CE2-4891-A484-3396A4EBA69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505304-2526-5307-431F-164C9340C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B9370F5-D9F3-61FA-0598-E24FF5E5F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3" b="45024"/>
          <a:stretch/>
        </p:blipFill>
        <p:spPr>
          <a:xfrm>
            <a:off x="601554" y="6353494"/>
            <a:ext cx="1712858" cy="345018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BA4FECF-7001-20B5-E2AB-4AC147647DEF}"/>
              </a:ext>
            </a:extLst>
          </p:cNvPr>
          <p:cNvCxnSpPr/>
          <p:nvPr userDrawn="1"/>
        </p:nvCxnSpPr>
        <p:spPr>
          <a:xfrm>
            <a:off x="613586" y="4301336"/>
            <a:ext cx="0" cy="646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59660069-B403-AB9F-D330-7D85DC525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586" y="1569946"/>
            <a:ext cx="6320614" cy="64633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Banca Profilo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E9FEEC7-113E-0014-4AF6-D647E629A9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586" y="2556664"/>
            <a:ext cx="7387414" cy="1438866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Inserisci il titolo </a:t>
            </a:r>
            <a:br>
              <a:rPr lang="it-IT" dirty="0"/>
            </a:br>
            <a:r>
              <a:rPr lang="it-IT" dirty="0"/>
              <a:t>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0F345350-012B-43FA-FFFB-C6F976F96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910" y="4301335"/>
            <a:ext cx="3338513" cy="646331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Presentazione a «destinatari» «data»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9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grafici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189C668-5799-2DB7-C0DF-663E4F2F1C3A}"/>
              </a:ext>
            </a:extLst>
          </p:cNvPr>
          <p:cNvGrpSpPr/>
          <p:nvPr userDrawn="1"/>
        </p:nvGrpSpPr>
        <p:grpSpPr>
          <a:xfrm>
            <a:off x="839140" y="5087308"/>
            <a:ext cx="10513720" cy="998308"/>
            <a:chOff x="880717" y="5056828"/>
            <a:chExt cx="10513720" cy="998308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75B2BFC-42A3-BA8F-D4B9-9E248DC95751}"/>
                </a:ext>
              </a:extLst>
            </p:cNvPr>
            <p:cNvSpPr/>
            <p:nvPr userDrawn="1"/>
          </p:nvSpPr>
          <p:spPr>
            <a:xfrm>
              <a:off x="880717" y="5056828"/>
              <a:ext cx="486127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4A38D5A-BB81-3DF8-6530-A8AA6E7C72D6}"/>
                </a:ext>
              </a:extLst>
            </p:cNvPr>
            <p:cNvSpPr/>
            <p:nvPr userDrawn="1"/>
          </p:nvSpPr>
          <p:spPr>
            <a:xfrm>
              <a:off x="6533167" y="5056828"/>
              <a:ext cx="486127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5" name="Segnaposto testo 30">
            <a:extLst>
              <a:ext uri="{FF2B5EF4-FFF2-40B4-BE49-F238E27FC236}">
                <a16:creationId xmlns:a16="http://schemas.microsoft.com/office/drawing/2014/main" id="{B9BA13DF-A165-F328-C0AD-BCF13D7DE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140" y="1329660"/>
            <a:ext cx="4860925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6" name="Segnaposto testo 30">
            <a:extLst>
              <a:ext uri="{FF2B5EF4-FFF2-40B4-BE49-F238E27FC236}">
                <a16:creationId xmlns:a16="http://schemas.microsoft.com/office/drawing/2014/main" id="{E44A7505-F319-8495-5697-33E914F102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89371" y="1329660"/>
            <a:ext cx="476349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B4381DBD-4BB7-288D-E931-148A140C8B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1591" y="5089028"/>
            <a:ext cx="486127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3BE814FB-FFC1-DC8B-67AF-793E0DCE3D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795" y="5087308"/>
            <a:ext cx="486127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C42A4B5A-E030-C10F-BC2F-D73A5947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grafici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F54454B-24F0-386F-E8B9-1DE2798D75EC}"/>
              </a:ext>
            </a:extLst>
          </p:cNvPr>
          <p:cNvGrpSpPr/>
          <p:nvPr userDrawn="1"/>
        </p:nvGrpSpPr>
        <p:grpSpPr>
          <a:xfrm>
            <a:off x="394328" y="5089258"/>
            <a:ext cx="11352861" cy="998308"/>
            <a:chOff x="350839" y="5025668"/>
            <a:chExt cx="11352861" cy="9983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2DBD7F0-657A-475C-3E93-7772C9CF2EA3}"/>
                </a:ext>
              </a:extLst>
            </p:cNvPr>
            <p:cNvSpPr/>
            <p:nvPr userDrawn="1"/>
          </p:nvSpPr>
          <p:spPr>
            <a:xfrm>
              <a:off x="350839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4AD77C0-E710-55A3-1908-37036D54B198}"/>
                </a:ext>
              </a:extLst>
            </p:cNvPr>
            <p:cNvSpPr/>
            <p:nvPr userDrawn="1"/>
          </p:nvSpPr>
          <p:spPr>
            <a:xfrm>
              <a:off x="4227269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910D56C-2D27-96EF-3201-735BB12B7071}"/>
                </a:ext>
              </a:extLst>
            </p:cNvPr>
            <p:cNvSpPr/>
            <p:nvPr userDrawn="1"/>
          </p:nvSpPr>
          <p:spPr>
            <a:xfrm>
              <a:off x="8103700" y="5025668"/>
              <a:ext cx="3600000" cy="998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12" name="Segnaposto testo 30">
            <a:extLst>
              <a:ext uri="{FF2B5EF4-FFF2-40B4-BE49-F238E27FC236}">
                <a16:creationId xmlns:a16="http://schemas.microsoft.com/office/drawing/2014/main" id="{CA5D5F8C-8AE0-2925-76BB-65D23F027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28" y="1329004"/>
            <a:ext cx="360000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4" name="Segnaposto testo 30">
            <a:extLst>
              <a:ext uri="{FF2B5EF4-FFF2-40B4-BE49-F238E27FC236}">
                <a16:creationId xmlns:a16="http://schemas.microsoft.com/office/drawing/2014/main" id="{E34D2CBA-47BE-63E8-3E60-22745A29A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000" y="1329004"/>
            <a:ext cx="3600000" cy="43973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5" name="Segnaposto testo 30">
            <a:extLst>
              <a:ext uri="{FF2B5EF4-FFF2-40B4-BE49-F238E27FC236}">
                <a16:creationId xmlns:a16="http://schemas.microsoft.com/office/drawing/2014/main" id="{96E64564-0194-F374-06A9-62A6BB2FD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7189" y="1329004"/>
            <a:ext cx="3600000" cy="43973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3896EE4F-43DE-BE0C-98F6-EEE1A881F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27" y="5095015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D50A9854-22E7-0D4B-148F-30E876D6B7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0758" y="5090119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1F4E3B6E-989F-E146-26DB-0625AF917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7189" y="5089028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672592DA-C2D4-3549-D661-E81329B3A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4987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2DBD7F0-657A-475C-3E93-7772C9CF2EA3}"/>
              </a:ext>
            </a:extLst>
          </p:cNvPr>
          <p:cNvSpPr/>
          <p:nvPr userDrawn="1"/>
        </p:nvSpPr>
        <p:spPr>
          <a:xfrm>
            <a:off x="394328" y="5089258"/>
            <a:ext cx="7476430" cy="998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910D56C-2D27-96EF-3201-735BB12B7071}"/>
              </a:ext>
            </a:extLst>
          </p:cNvPr>
          <p:cNvSpPr/>
          <p:nvPr userDrawn="1"/>
        </p:nvSpPr>
        <p:spPr>
          <a:xfrm>
            <a:off x="8147189" y="5089258"/>
            <a:ext cx="3600000" cy="998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Segnaposto testo 30">
            <a:extLst>
              <a:ext uri="{FF2B5EF4-FFF2-40B4-BE49-F238E27FC236}">
                <a16:creationId xmlns:a16="http://schemas.microsoft.com/office/drawing/2014/main" id="{DF93BF47-81CE-ADD0-6ED8-4A0368A82D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28" y="1329660"/>
            <a:ext cx="7476429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D2EAE83C-7EFB-08A2-BAF1-BBB0C47A9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7189" y="1329660"/>
            <a:ext cx="3600000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82B678DE-F3B2-DCFF-6857-BBD584C01C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327" y="5095015"/>
            <a:ext cx="7476428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1860226E-0B69-ED2E-74A9-8BFEEE6A0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7189" y="5089028"/>
            <a:ext cx="3600000" cy="9985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53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D2EAE83C-7EFB-08A2-BAF1-BBB0C47A9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7813" y="1330220"/>
            <a:ext cx="4216261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TITOLO DEL GRAFICO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1860226E-0B69-ED2E-74A9-8BFEEE6A0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7813" y="1845481"/>
            <a:ext cx="4216260" cy="41933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89E54751-A5AF-0FD8-772F-F2E719FC09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8475" y="1330325"/>
            <a:ext cx="6654800" cy="4708525"/>
          </a:xfrm>
        </p:spPr>
        <p:txBody>
          <a:bodyPr lIns="90000" bIns="612000" anchor="ctr" anchorCtr="1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t-IT" dirty="0"/>
              <a:t>CLICCA QUI PER INSERIRE L’IMMAGINE/GRAFICO</a:t>
            </a:r>
          </a:p>
        </p:txBody>
      </p:sp>
    </p:spTree>
    <p:extLst>
      <p:ext uri="{BB962C8B-B14F-4D97-AF65-F5344CB8AC3E}">
        <p14:creationId xmlns:p14="http://schemas.microsoft.com/office/powerpoint/2010/main" val="406588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 descr="Immagine che contiene oscurità, schermata, nero&#10;&#10;Descrizione generata automaticamente">
            <a:extLst>
              <a:ext uri="{FF2B5EF4-FFF2-40B4-BE49-F238E27FC236}">
                <a16:creationId xmlns:a16="http://schemas.microsoft.com/office/drawing/2014/main" id="{A7DBFC5E-00B8-E362-2604-026334713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2" t="18666" r="46542" b="65630"/>
          <a:stretch/>
        </p:blipFill>
        <p:spPr>
          <a:xfrm>
            <a:off x="5674360" y="208609"/>
            <a:ext cx="843280" cy="1076960"/>
          </a:xfrm>
          <a:prstGeom prst="rect">
            <a:avLst/>
          </a:prstGeo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405C6A8-8A6E-F43E-B0E2-BAFD24415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837" y="1493044"/>
            <a:ext cx="9966325" cy="38719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2181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+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A9209F-936D-1350-3B94-5B480CA7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A44D091B-9C7A-3569-6FCC-4998F4C3C018}"/>
              </a:ext>
            </a:extLst>
          </p:cNvPr>
          <p:cNvSpPr txBox="1"/>
          <p:nvPr userDrawn="1"/>
        </p:nvSpPr>
        <p:spPr>
          <a:xfrm>
            <a:off x="589547" y="5913240"/>
            <a:ext cx="10876547" cy="49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9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Capitale Sociale Euro 136.794.109,00 i.v. | Iscrizione al Registro Imprese di Milano, C.F. e P.IVA 09108700155 - bancaprofilo@legalmail.it | Iscritta all’Albo delle Banche e dei Gruppi bancari. Aderente al Fondo Interbancario di Tutela dei depositi | Aderente al Conciliatore Bancario Finanziario e all’Arbitro Bancario Finanziario | Appartenente al Gruppo bancario Banca Profilo. e soggetta all’attività di direzione e coordinamento di Arepo BP S.p.A</a:t>
            </a:r>
            <a:endParaRPr kumimoji="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D108FF5-9058-6499-8502-12FD0D52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5" b="45247"/>
          <a:stretch/>
        </p:blipFill>
        <p:spPr>
          <a:xfrm>
            <a:off x="1377354" y="3444278"/>
            <a:ext cx="1712858" cy="440306"/>
          </a:xfrm>
          <a:prstGeom prst="rect">
            <a:avLst/>
          </a:prstGeom>
        </p:spPr>
      </p:pic>
      <p:sp>
        <p:nvSpPr>
          <p:cNvPr id="9" name="Google Shape;171;p20">
            <a:extLst>
              <a:ext uri="{FF2B5EF4-FFF2-40B4-BE49-F238E27FC236}">
                <a16:creationId xmlns:a16="http://schemas.microsoft.com/office/drawing/2014/main" id="{A1749D53-80BD-C9B8-AC44-AF58DD977B6F}"/>
              </a:ext>
            </a:extLst>
          </p:cNvPr>
          <p:cNvSpPr txBox="1"/>
          <p:nvPr/>
        </p:nvSpPr>
        <p:spPr>
          <a:xfrm>
            <a:off x="1327318" y="3884583"/>
            <a:ext cx="1865546" cy="84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Via Cerva, 28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20122 Milano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Tel. +39 02 584081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www.bancaprofilo.it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317B8FC-03B0-11D4-5BF9-3A3BFD49ED65}"/>
              </a:ext>
            </a:extLst>
          </p:cNvPr>
          <p:cNvCxnSpPr>
            <a:cxnSpLocks/>
          </p:cNvCxnSpPr>
          <p:nvPr/>
        </p:nvCxnSpPr>
        <p:spPr>
          <a:xfrm>
            <a:off x="3599645" y="2103271"/>
            <a:ext cx="0" cy="26565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269E3A-FC62-9304-5876-60F03A67D76D}"/>
              </a:ext>
            </a:extLst>
          </p:cNvPr>
          <p:cNvSpPr txBox="1"/>
          <p:nvPr/>
        </p:nvSpPr>
        <p:spPr>
          <a:xfrm>
            <a:off x="3906067" y="2106295"/>
            <a:ext cx="6822255" cy="255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dati e le informazioni contenuti nel presente documento, redatto da Banca Profilo S.p.A. (la “Banca”), sono forniti con finalità puramente informative e rivestono carattere strettamente riservato e confidenziale.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endParaRPr lang="it-IT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presente documento è destinato all’uso esclusivo di soggetti che abbiano manifestato interesse in relazione allo stesso e non costituisce, pertanto ed in alcun modo, attività pubblicitaria avente ad oggetto prodotti finanziari e/o offerta al pubblico di prodotti finanziari tale da porre un investitore in grado di decidere di acquistare o di sottoscrivere prodotti finanziari.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endParaRPr lang="it-IT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SzPct val="70000"/>
            </a:pPr>
            <a:r>
              <a:rPr lang="it-IT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 è consentita la riproduzione, distribuzione e pubblicazione, anche parziale, del presente documento e delle informazioni nello stesso contenute senza l’espressa preventiva autorizzazione della Banca, la quale declina ogni responsabilità connessa ad un utilizzo del presente documento per finalità o con modalità diverse da quelle originariamente previste ovvero nei confronti di soggetti differenti da quelli cui lo stesso è stato consegnato.</a:t>
            </a:r>
          </a:p>
        </p:txBody>
      </p:sp>
      <p:sp>
        <p:nvSpPr>
          <p:cNvPr id="4" name="Segnaposto testo 30">
            <a:extLst>
              <a:ext uri="{FF2B5EF4-FFF2-40B4-BE49-F238E27FC236}">
                <a16:creationId xmlns:a16="http://schemas.microsoft.com/office/drawing/2014/main" id="{39A4F36D-DF3C-964A-CD68-1F3637E5B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336" y="2207977"/>
            <a:ext cx="1969990" cy="1236299"/>
          </a:xfrm>
        </p:spPr>
        <p:txBody>
          <a:bodyPr anchor="t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Inserisci: funzione, nome, cognome, numero di telefono</a:t>
            </a:r>
          </a:p>
        </p:txBody>
      </p:sp>
    </p:spTree>
    <p:extLst>
      <p:ext uri="{BB962C8B-B14F-4D97-AF65-F5344CB8AC3E}">
        <p14:creationId xmlns:p14="http://schemas.microsoft.com/office/powerpoint/2010/main" val="1165094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grig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1" name="Segnaposto numero diapositiva 3">
            <a:extLst>
              <a:ext uri="{FF2B5EF4-FFF2-40B4-BE49-F238E27FC236}">
                <a16:creationId xmlns:a16="http://schemas.microsoft.com/office/drawing/2014/main" id="{B88D5981-6F72-F5F3-71BC-D04CCE61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87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95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_blu">
    <p:bg>
      <p:bgPr>
        <a:solidFill>
          <a:srgbClr val="0D1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73C0629A-AA14-E1D9-3ABE-99857CE9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6318885"/>
            <a:ext cx="432905" cy="43290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37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ria icone">
    <p:bg>
      <p:bgPr>
        <a:solidFill>
          <a:srgbClr val="0D1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25">
            <a:extLst>
              <a:ext uri="{FF2B5EF4-FFF2-40B4-BE49-F238E27FC236}">
                <a16:creationId xmlns:a16="http://schemas.microsoft.com/office/drawing/2014/main" id="{C28919E5-DF24-9773-6F47-4E5FACE4D8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13" y="183034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Libreria Icone</a:t>
            </a:r>
          </a:p>
        </p:txBody>
      </p:sp>
    </p:spTree>
    <p:extLst>
      <p:ext uri="{BB962C8B-B14F-4D97-AF65-F5344CB8AC3E}">
        <p14:creationId xmlns:p14="http://schemas.microsoft.com/office/powerpoint/2010/main" val="206273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887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Indice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91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5EE2D1B1-41D7-2727-77D0-5250A986BE21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57A9C68-165A-F738-96ED-CED743E1590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C26D6D5-099B-7368-A1A2-682653A5F1E9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556A963-CE99-C2E2-7196-0E9733A6296E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D778075-B00A-F8C3-10F2-71EC1651CB52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CADF5C3-3C08-6802-AF06-F3EDE72155B6}"/>
              </a:ext>
            </a:extLst>
          </p:cNvPr>
          <p:cNvCxnSpPr>
            <a:cxnSpLocks/>
          </p:cNvCxnSpPr>
          <p:nvPr userDrawn="1"/>
        </p:nvCxnSpPr>
        <p:spPr>
          <a:xfrm>
            <a:off x="1040189" y="2048899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E5B6AD11-75CF-7CDB-0936-E991665D0A7C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54A04B5-95D6-9A1B-E9F5-77ABAD08B2A8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5E4AFA9-1931-1A3C-3442-A9496BC60169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BF5B90DE-EE74-3294-A111-EBB73EBA3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4" name="Segnaposto testo 32">
            <a:extLst>
              <a:ext uri="{FF2B5EF4-FFF2-40B4-BE49-F238E27FC236}">
                <a16:creationId xmlns:a16="http://schemas.microsoft.com/office/drawing/2014/main" id="{EDD04098-8E52-9269-B8FD-3F248C2E1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5" name="Segnaposto testo 32">
            <a:extLst>
              <a:ext uri="{FF2B5EF4-FFF2-40B4-BE49-F238E27FC236}">
                <a16:creationId xmlns:a16="http://schemas.microsoft.com/office/drawing/2014/main" id="{AC92CAE0-7A42-1C43-23EA-92CAC5DCD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6" name="Segnaposto testo 32">
            <a:extLst>
              <a:ext uri="{FF2B5EF4-FFF2-40B4-BE49-F238E27FC236}">
                <a16:creationId xmlns:a16="http://schemas.microsoft.com/office/drawing/2014/main" id="{677CD674-046B-FB85-B542-8DB3D01CFA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87F65C6-8275-11D4-5D24-1F61BE83D901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250B28-413B-3827-3469-18661B946930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testo 32">
            <a:extLst>
              <a:ext uri="{FF2B5EF4-FFF2-40B4-BE49-F238E27FC236}">
                <a16:creationId xmlns:a16="http://schemas.microsoft.com/office/drawing/2014/main" id="{06F8C487-B6B3-3CDB-6C91-6E2A86370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18C61F5-8C5C-F57B-1A6F-DB66129D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20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3C2E17F-BB8F-231E-7B9E-38A26A4385D0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898698-B1D8-8A44-24A5-81D06F7CB514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D6C18D4-AB13-30D8-52B1-3F1B53361E51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87B2DA-0C41-E5CC-81F2-CA2CE0FF8439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EA2D6B8-8603-EE22-61C3-9CC57CEF6CCE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3C68B5D-1FA0-9B80-D087-029086521688}"/>
              </a:ext>
            </a:extLst>
          </p:cNvPr>
          <p:cNvCxnSpPr>
            <a:cxnSpLocks/>
          </p:cNvCxnSpPr>
          <p:nvPr userDrawn="1"/>
        </p:nvCxnSpPr>
        <p:spPr>
          <a:xfrm>
            <a:off x="1040189" y="2851666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5ADCA1D3-AEB8-0022-1DCF-4437D0CEF07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0E34A94-7BEE-CE89-C8C5-642BF42665AF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C7FBA91-6492-D4BC-62AB-02FF1B2DD217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E5423F0A-4DAF-8E55-576C-5306A217B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7" name="Segnaposto testo 32">
            <a:extLst>
              <a:ext uri="{FF2B5EF4-FFF2-40B4-BE49-F238E27FC236}">
                <a16:creationId xmlns:a16="http://schemas.microsoft.com/office/drawing/2014/main" id="{BE695805-63F0-BE1C-9C8F-E36A78245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373A4BDD-50E4-85CB-286A-997588788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9" name="Segnaposto testo 32">
            <a:extLst>
              <a:ext uri="{FF2B5EF4-FFF2-40B4-BE49-F238E27FC236}">
                <a16:creationId xmlns:a16="http://schemas.microsoft.com/office/drawing/2014/main" id="{62BEC19D-1393-FC88-C114-F3F21B3FE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26B279D-245E-A911-641A-D77D23DB7B9C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BA59348-BA5A-A57D-9AD6-B5F0FA9FA481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28C2DD5E-639E-25E5-B6B9-1335B72204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9" name="Segnaposto numero diapositiva 3">
            <a:extLst>
              <a:ext uri="{FF2B5EF4-FFF2-40B4-BE49-F238E27FC236}">
                <a16:creationId xmlns:a16="http://schemas.microsoft.com/office/drawing/2014/main" id="{987CC4A2-4FDC-032E-F219-9F0FD9CDB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07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401E043-180C-6CFB-8C2B-520C1B78F010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38196C-43CB-DACD-B05B-B3372851C098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999A8E1-425F-1791-BBCE-04B187A2759A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99EC815-CF4F-6AE6-CD4C-E4ECB9BD875E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A88AB1F-54D8-C05D-8770-6F9179656C64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E6A3194-BA44-19A1-DE01-139D9C353CC3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9E768D4B-A920-1B37-F2B1-3F8311F9E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C32B7A4E-9E90-FA04-BE63-C2CE992CE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9" name="Segnaposto testo 32">
            <a:extLst>
              <a:ext uri="{FF2B5EF4-FFF2-40B4-BE49-F238E27FC236}">
                <a16:creationId xmlns:a16="http://schemas.microsoft.com/office/drawing/2014/main" id="{E7FA49C6-DF65-DC47-7E29-4F8153F98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6641293-E933-D1EF-23B3-82E966025E3E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6B3C9AB-B029-F805-2E12-E2A4CBCC72E5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7BEF420D-643A-F4B5-82F1-0B9423F083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27B3C00C-3B68-53BB-B100-8A99173B260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323B098-74D5-0D74-6051-729849AD3ABA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F498F753-AC6D-0B7C-1F7A-C7BD487C31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19A5282F-0915-5742-2FBA-F938AE69B8D2}"/>
              </a:ext>
            </a:extLst>
          </p:cNvPr>
          <p:cNvCxnSpPr>
            <a:cxnSpLocks/>
          </p:cNvCxnSpPr>
          <p:nvPr userDrawn="1"/>
        </p:nvCxnSpPr>
        <p:spPr>
          <a:xfrm>
            <a:off x="1040189" y="3619762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numero diapositiva 3">
            <a:extLst>
              <a:ext uri="{FF2B5EF4-FFF2-40B4-BE49-F238E27FC236}">
                <a16:creationId xmlns:a16="http://schemas.microsoft.com/office/drawing/2014/main" id="{FDC9E7F6-7CE7-9E5E-B2A7-92A1FBFD7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0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529D68BC-D1E7-C5BD-E8E8-2396198D7C4F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131072-3B0C-34B7-88C9-6373640206A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63C3B95-4166-8157-4A7A-5AB2E7A13F76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07A107-88B5-D9F1-113D-775F8723FF97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52E4B-BBC0-3CC8-B6EF-399E428E6280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4360F691-9662-7EA3-6AE0-8C1184867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65F0D727-64EB-5343-3EED-9025FB5E0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1469B7B-7FF1-F08A-333B-59246498768B}"/>
              </a:ext>
            </a:extLst>
          </p:cNvPr>
          <p:cNvSpPr/>
          <p:nvPr userDrawn="1"/>
        </p:nvSpPr>
        <p:spPr>
          <a:xfrm>
            <a:off x="1104482" y="5166550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2B73E8-6B05-D5C0-5B0D-BC957A9D5A5E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Segnaposto testo 32">
            <a:extLst>
              <a:ext uri="{FF2B5EF4-FFF2-40B4-BE49-F238E27FC236}">
                <a16:creationId xmlns:a16="http://schemas.microsoft.com/office/drawing/2014/main" id="{F13A37B5-8990-1086-2EA3-90A3943388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8370" y="5153334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50CF10E-E92C-5B16-14C2-800EC334677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2261ED1-7EEC-4810-9DB7-6386D274F6B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B79109A3-3FE2-9D94-88AD-CDB75B95A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356CA55-2C1E-558D-D323-27E483CD1988}"/>
              </a:ext>
            </a:extLst>
          </p:cNvPr>
          <p:cNvSpPr/>
          <p:nvPr userDrawn="1"/>
        </p:nvSpPr>
        <p:spPr>
          <a:xfrm>
            <a:off x="1104482" y="4387328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2" name="Segnaposto testo 32">
            <a:extLst>
              <a:ext uri="{FF2B5EF4-FFF2-40B4-BE49-F238E27FC236}">
                <a16:creationId xmlns:a16="http://schemas.microsoft.com/office/drawing/2014/main" id="{A3BFD179-9D35-B2F1-08B2-51D1065C78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370" y="43857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99FDA33-CA84-0BE0-B0ED-E6B3AA1A1568}"/>
              </a:ext>
            </a:extLst>
          </p:cNvPr>
          <p:cNvCxnSpPr>
            <a:cxnSpLocks/>
          </p:cNvCxnSpPr>
          <p:nvPr userDrawn="1"/>
        </p:nvCxnSpPr>
        <p:spPr>
          <a:xfrm>
            <a:off x="1040189" y="4384175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gnaposto numero diapositiva 3">
            <a:extLst>
              <a:ext uri="{FF2B5EF4-FFF2-40B4-BE49-F238E27FC236}">
                <a16:creationId xmlns:a16="http://schemas.microsoft.com/office/drawing/2014/main" id="{1244ADF0-5CB8-41DC-2DA5-F211025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88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2">
            <a:extLst>
              <a:ext uri="{FF2B5EF4-FFF2-40B4-BE49-F238E27FC236}">
                <a16:creationId xmlns:a16="http://schemas.microsoft.com/office/drawing/2014/main" id="{0E04B4FD-DDF3-97BD-BC59-E4BDC9DE4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0" y="340668"/>
            <a:ext cx="6120000" cy="40798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Agenda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8717CF-296D-152B-8214-94523C35A4D5}"/>
              </a:ext>
            </a:extLst>
          </p:cNvPr>
          <p:cNvGrpSpPr/>
          <p:nvPr userDrawn="1"/>
        </p:nvGrpSpPr>
        <p:grpSpPr>
          <a:xfrm>
            <a:off x="8402932" y="-12554"/>
            <a:ext cx="3789068" cy="6901034"/>
            <a:chOff x="8402932" y="-4730"/>
            <a:chExt cx="3789068" cy="6862730"/>
          </a:xfrm>
        </p:grpSpPr>
        <p:pic>
          <p:nvPicPr>
            <p:cNvPr id="8" name="Immagine 7" descr="Immagine che contiene Luce diurna, edificio, apparecchio, architettura&#10;&#10;Descrizione generata automaticamente">
              <a:extLst>
                <a:ext uri="{FF2B5EF4-FFF2-40B4-BE49-F238E27FC236}">
                  <a16:creationId xmlns:a16="http://schemas.microsoft.com/office/drawing/2014/main" id="{03BC303D-0373-176F-ED82-4CE193087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667" r="8882" b="-1"/>
            <a:stretch/>
          </p:blipFill>
          <p:spPr>
            <a:xfrm>
              <a:off x="8402933" y="4730"/>
              <a:ext cx="3789067" cy="68532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4EE16D9-3DEC-1B8B-A82D-830AC044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8402932" y="-4730"/>
              <a:ext cx="3789068" cy="68580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9B0F4857-551C-BDA6-98A6-9D2491831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1AA3943-201F-5979-B26B-5C1047E30B2F}"/>
              </a:ext>
            </a:extLst>
          </p:cNvPr>
          <p:cNvCxnSpPr>
            <a:cxnSpLocks/>
          </p:cNvCxnSpPr>
          <p:nvPr userDrawn="1"/>
        </p:nvCxnSpPr>
        <p:spPr>
          <a:xfrm>
            <a:off x="0" y="814858"/>
            <a:ext cx="236728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529D68BC-D1E7-C5BD-E8E8-2396198D7C4F}"/>
              </a:ext>
            </a:extLst>
          </p:cNvPr>
          <p:cNvSpPr/>
          <p:nvPr userDrawn="1"/>
        </p:nvSpPr>
        <p:spPr>
          <a:xfrm>
            <a:off x="522220" y="2043816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3131072-3B0C-34B7-88C9-6373640206A0}"/>
              </a:ext>
            </a:extLst>
          </p:cNvPr>
          <p:cNvSpPr/>
          <p:nvPr userDrawn="1"/>
        </p:nvSpPr>
        <p:spPr>
          <a:xfrm>
            <a:off x="1104482" y="2053062"/>
            <a:ext cx="6190135" cy="4075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63C3B95-4166-8157-4A7A-5AB2E7A13F76}"/>
              </a:ext>
            </a:extLst>
          </p:cNvPr>
          <p:cNvSpPr/>
          <p:nvPr userDrawn="1"/>
        </p:nvSpPr>
        <p:spPr>
          <a:xfrm>
            <a:off x="1104482" y="3622915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207A107-88B5-D9F1-113D-775F8723FF97}"/>
              </a:ext>
            </a:extLst>
          </p:cNvPr>
          <p:cNvSpPr/>
          <p:nvPr userDrawn="1"/>
        </p:nvSpPr>
        <p:spPr>
          <a:xfrm>
            <a:off x="522220" y="362408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52E4B-BBC0-3CC8-B6EF-399E428E6280}"/>
              </a:ext>
            </a:extLst>
          </p:cNvPr>
          <p:cNvSpPr/>
          <p:nvPr userDrawn="1"/>
        </p:nvSpPr>
        <p:spPr>
          <a:xfrm>
            <a:off x="522220" y="4350568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egnaposto testo 32">
            <a:extLst>
              <a:ext uri="{FF2B5EF4-FFF2-40B4-BE49-F238E27FC236}">
                <a16:creationId xmlns:a16="http://schemas.microsoft.com/office/drawing/2014/main" id="{4360F691-9662-7EA3-6AE0-8C1184867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70" y="206188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28" name="Segnaposto testo 32">
            <a:extLst>
              <a:ext uri="{FF2B5EF4-FFF2-40B4-BE49-F238E27FC236}">
                <a16:creationId xmlns:a16="http://schemas.microsoft.com/office/drawing/2014/main" id="{65F0D727-64EB-5343-3EED-9025FB5E0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8370" y="3621322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D2B73E8-6B05-D5C0-5B0D-BC957A9D5A5E}"/>
              </a:ext>
            </a:extLst>
          </p:cNvPr>
          <p:cNvSpPr/>
          <p:nvPr userDrawn="1"/>
        </p:nvSpPr>
        <p:spPr>
          <a:xfrm>
            <a:off x="531450" y="5133103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50CF10E-E92C-5B16-14C2-800EC334677E}"/>
              </a:ext>
            </a:extLst>
          </p:cNvPr>
          <p:cNvSpPr/>
          <p:nvPr userDrawn="1"/>
        </p:nvSpPr>
        <p:spPr>
          <a:xfrm>
            <a:off x="1104482" y="2849777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2261ED1-7EEC-4810-9DB7-6386D274F6BF}"/>
              </a:ext>
            </a:extLst>
          </p:cNvPr>
          <p:cNvSpPr/>
          <p:nvPr userDrawn="1"/>
        </p:nvSpPr>
        <p:spPr>
          <a:xfrm>
            <a:off x="522220" y="2806651"/>
            <a:ext cx="490686" cy="46166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D1F8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D1F8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Segnaposto testo 32">
            <a:extLst>
              <a:ext uri="{FF2B5EF4-FFF2-40B4-BE49-F238E27FC236}">
                <a16:creationId xmlns:a16="http://schemas.microsoft.com/office/drawing/2014/main" id="{B79109A3-3FE2-9D94-88AD-CDB75B95A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8370" y="2838800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40C6844-706E-ECB0-14E6-69C5C0DF1B5A}"/>
              </a:ext>
            </a:extLst>
          </p:cNvPr>
          <p:cNvSpPr/>
          <p:nvPr userDrawn="1"/>
        </p:nvSpPr>
        <p:spPr>
          <a:xfrm>
            <a:off x="1104482" y="4390624"/>
            <a:ext cx="6190135" cy="407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Segnaposto testo 32">
            <a:extLst>
              <a:ext uri="{FF2B5EF4-FFF2-40B4-BE49-F238E27FC236}">
                <a16:creationId xmlns:a16="http://schemas.microsoft.com/office/drawing/2014/main" id="{FD74CA9C-5373-980F-D1D8-470385C57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8370" y="4397435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D1F8A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F983173-3D12-9FFC-88F0-6DF615D23F96}"/>
              </a:ext>
            </a:extLst>
          </p:cNvPr>
          <p:cNvSpPr/>
          <p:nvPr userDrawn="1"/>
        </p:nvSpPr>
        <p:spPr>
          <a:xfrm>
            <a:off x="1104482" y="5159926"/>
            <a:ext cx="6190135" cy="407562"/>
          </a:xfrm>
          <a:prstGeom prst="rect">
            <a:avLst/>
          </a:prstGeom>
          <a:solidFill>
            <a:srgbClr val="0D1F8A"/>
          </a:solidFill>
          <a:ln>
            <a:solidFill>
              <a:srgbClr val="0D1F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3" name="Segnaposto testo 32">
            <a:extLst>
              <a:ext uri="{FF2B5EF4-FFF2-40B4-BE49-F238E27FC236}">
                <a16:creationId xmlns:a16="http://schemas.microsoft.com/office/drawing/2014/main" id="{99139D57-76E9-38AC-2CC4-9EA3D9C9BF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8370" y="5158333"/>
            <a:ext cx="6120000" cy="407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Clicca qui per scrivere il nome del capitolo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61FD7AA-A53E-1E96-4853-F38A57A63084}"/>
              </a:ext>
            </a:extLst>
          </p:cNvPr>
          <p:cNvCxnSpPr>
            <a:cxnSpLocks/>
          </p:cNvCxnSpPr>
          <p:nvPr userDrawn="1"/>
        </p:nvCxnSpPr>
        <p:spPr>
          <a:xfrm>
            <a:off x="1040189" y="5156773"/>
            <a:ext cx="0" cy="41760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numero diapositiva 3">
            <a:extLst>
              <a:ext uri="{FF2B5EF4-FFF2-40B4-BE49-F238E27FC236}">
                <a16:creationId xmlns:a16="http://schemas.microsoft.com/office/drawing/2014/main" id="{ACB1DC69-19C1-3B88-3F08-74475BDF4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62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to + linea da aggiung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9949331-65FF-BCF1-598A-7E2557654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58" y="734055"/>
            <a:ext cx="11145202" cy="3381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it-IT" dirty="0"/>
              <a:t>Clicca qui per scrivere il titolo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9478354-5D43-787E-C6D0-52B1A6881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41440"/>
            <a:ext cx="12192000" cy="2079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900" i="1"/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it-IT" dirty="0"/>
              <a:t>Clicca qui per inserire la fonte o asterischi</a:t>
            </a:r>
          </a:p>
        </p:txBody>
      </p:sp>
      <p:pic>
        <p:nvPicPr>
          <p:cNvPr id="8" name="Immagine 7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B5D0821C-BA2B-4CE6-6951-983D1362E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82828" b="38902"/>
          <a:stretch/>
        </p:blipFill>
        <p:spPr>
          <a:xfrm>
            <a:off x="597963" y="6365917"/>
            <a:ext cx="301346" cy="338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7B084A2-3204-D7CE-125A-0C2B30168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413"/>
          <a:stretch/>
        </p:blipFill>
        <p:spPr>
          <a:xfrm>
            <a:off x="0" y="4991"/>
            <a:ext cx="12192000" cy="4234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12B5AD-C557-5476-996A-4F967C753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3049"/>
            <a:ext cx="12192000" cy="423465"/>
          </a:xfrm>
          <a:prstGeom prst="rect">
            <a:avLst/>
          </a:prstGeom>
        </p:spPr>
      </p:pic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43CCED3C-673F-89F5-B897-DBAA4A4FF4E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42651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Clicca qui per il titolo del capitolo</a:t>
            </a:r>
          </a:p>
        </p:txBody>
      </p:sp>
      <p:sp>
        <p:nvSpPr>
          <p:cNvPr id="3" name="Segnaposto testo 30">
            <a:extLst>
              <a:ext uri="{FF2B5EF4-FFF2-40B4-BE49-F238E27FC236}">
                <a16:creationId xmlns:a16="http://schemas.microsoft.com/office/drawing/2014/main" id="{2358A016-1143-9EDF-B499-3289E5934E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4561" y="1307178"/>
            <a:ext cx="10322877" cy="4397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it-IT" dirty="0"/>
              <a:t>Clicca qui per inserire il testo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D5DD9D-0FE2-4D5C-E8B4-0DDCB503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814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44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8F5A93-C4B4-6681-09F1-6EDC6D495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D1F8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F2BA71B-79F9-43CD-9986-E35FE0D43C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5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91" r:id="rId3"/>
    <p:sldLayoutId id="2147483650" r:id="rId4"/>
    <p:sldLayoutId id="2147483661" r:id="rId5"/>
    <p:sldLayoutId id="2147483660" r:id="rId6"/>
    <p:sldLayoutId id="2147483662" r:id="rId7"/>
    <p:sldLayoutId id="2147483663" r:id="rId8"/>
    <p:sldLayoutId id="2147483656" r:id="rId9"/>
    <p:sldLayoutId id="2147483657" r:id="rId10"/>
    <p:sldLayoutId id="2147483658" r:id="rId11"/>
    <p:sldLayoutId id="2147483659" r:id="rId12"/>
    <p:sldLayoutId id="2147483690" r:id="rId13"/>
    <p:sldLayoutId id="2147483684" r:id="rId14"/>
    <p:sldLayoutId id="2147483655" r:id="rId15"/>
    <p:sldLayoutId id="2147483688" r:id="rId16"/>
    <p:sldLayoutId id="2147483687" r:id="rId17"/>
    <p:sldLayoutId id="2147483689" r:id="rId18"/>
    <p:sldLayoutId id="214748368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D1F8A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F0973-0025-D83A-859C-48720DF0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Banca Profilo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17DCA-0F7D-4430-D98B-0220CF76F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Executive </a:t>
            </a:r>
            <a:r>
              <a:rPr lang="it-IT" dirty="0" err="1"/>
              <a:t>Summary</a:t>
            </a:r>
            <a:endParaRPr lang="it-IT" dirty="0"/>
          </a:p>
          <a:p>
            <a:r>
              <a:rPr lang="it-IT" sz="1800" dirty="0"/>
              <a:t>della Relazione sul Governo Societario e sugli Assetti proprietari  (esercizio 2024)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45691B-20B9-235F-589C-D386E0270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7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5A5CA9C-7028-24AB-0B8C-1EA6ACFF9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Remunerazione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81590B-2BDE-6BD1-B67B-07A8D4E5A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8BF7A1-16F3-FBBB-4761-D32F06C5827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BCB40-0514-7B23-714A-902AF3A30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8" name="Immagine 7" descr="Immagine che contiene testo, schermata, Rettangolo, design&#10;&#10;Il contenuto generato dall'IA potrebbe non essere corretto.">
            <a:extLst>
              <a:ext uri="{FF2B5EF4-FFF2-40B4-BE49-F238E27FC236}">
                <a16:creationId xmlns:a16="http://schemas.microsoft.com/office/drawing/2014/main" id="{535A5C0D-2E29-E2FF-76D6-7B6E74F36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73" y="1285576"/>
            <a:ext cx="863085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755F10-E4EC-2DC9-CF17-A91BC6D05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Controllo e Rischi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15C47E-ADB9-82E5-FB98-72C1739DB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E81FF4-0FE3-D800-B391-780B047A65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2B200-398C-AB5A-4389-0ED0533E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AA9E69F-873D-65E4-4E50-485868D74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00935"/>
              </p:ext>
            </p:extLst>
          </p:nvPr>
        </p:nvGraphicFramePr>
        <p:xfrm>
          <a:off x="7267574" y="2296636"/>
          <a:ext cx="2102889" cy="24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50F7D85-FDC4-781F-8CC7-343349301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09111"/>
              </p:ext>
            </p:extLst>
          </p:nvPr>
        </p:nvGraphicFramePr>
        <p:xfrm>
          <a:off x="6599226" y="2185046"/>
          <a:ext cx="3097223" cy="31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669A795-2479-8D74-80D1-EDF1BB268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55113"/>
              </p:ext>
            </p:extLst>
          </p:nvPr>
        </p:nvGraphicFramePr>
        <p:xfrm>
          <a:off x="2057400" y="2088685"/>
          <a:ext cx="3467100" cy="32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4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613CA1-8E0D-D6F7-414E-53A9CF557A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Numero di riunioni del Comitato Nomine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365C43-14B6-F6ED-E29C-854B6A9E83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E6939D-F7BD-9616-1B21-7B4A2944839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2CD78-16A4-DD89-79C0-98DF077C1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12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336EDE6-1543-840E-D53B-AAD69B0E7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659836"/>
              </p:ext>
            </p:extLst>
          </p:nvPr>
        </p:nvGraphicFramePr>
        <p:xfrm>
          <a:off x="1228725" y="1995158"/>
          <a:ext cx="41243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3AFF3E6-71BD-4F96-64F2-A6B0E555B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819189"/>
              </p:ext>
            </p:extLst>
          </p:nvPr>
        </p:nvGraphicFramePr>
        <p:xfrm>
          <a:off x="5794692" y="1995158"/>
          <a:ext cx="3750449" cy="33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48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A0495B2-72AB-86C5-1A7E-9157081B8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Composizione del Collegio Sindacale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C722E2-2A74-9DEA-69FD-535B5AB2A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800" baseline="27777" dirty="0">
                <a:latin typeface="Calibri"/>
                <a:cs typeface="Calibri"/>
              </a:rPr>
              <a:t>9</a:t>
            </a:r>
            <a:r>
              <a:rPr lang="it-IT" sz="900" dirty="0">
                <a:latin typeface="Calibri"/>
                <a:cs typeface="Calibri"/>
              </a:rPr>
              <a:t>Ai </a:t>
            </a:r>
            <a:r>
              <a:rPr lang="it-IT" sz="900" spc="-5" dirty="0">
                <a:latin typeface="Calibri"/>
                <a:cs typeface="Calibri"/>
              </a:rPr>
              <a:t>fini della valutazione della sussistenza del requisito </a:t>
            </a:r>
            <a:r>
              <a:rPr lang="it-IT" sz="900" dirty="0">
                <a:latin typeface="Calibri"/>
                <a:cs typeface="Calibri"/>
              </a:rPr>
              <a:t>di </a:t>
            </a:r>
            <a:r>
              <a:rPr lang="it-IT" sz="900" spc="-5" dirty="0">
                <a:latin typeface="Calibri"/>
                <a:cs typeface="Calibri"/>
              </a:rPr>
              <a:t>indipendenza </a:t>
            </a:r>
            <a:r>
              <a:rPr lang="it-IT" sz="900" dirty="0">
                <a:latin typeface="Calibri"/>
                <a:cs typeface="Calibri"/>
              </a:rPr>
              <a:t>si è </a:t>
            </a:r>
            <a:r>
              <a:rPr lang="it-IT" sz="900" spc="-5" dirty="0">
                <a:latin typeface="Calibri"/>
                <a:cs typeface="Calibri"/>
              </a:rPr>
              <a:t>tenuto conto dei requisiti previsti dall’art. </a:t>
            </a:r>
            <a:r>
              <a:rPr lang="it-IT" sz="900" dirty="0">
                <a:latin typeface="Calibri"/>
                <a:cs typeface="Calibri"/>
              </a:rPr>
              <a:t>148 , comma 3 </a:t>
            </a:r>
            <a:r>
              <a:rPr lang="it-IT" sz="900" spc="-5" dirty="0">
                <a:latin typeface="Calibri"/>
                <a:cs typeface="Calibri"/>
              </a:rPr>
              <a:t>del </a:t>
            </a:r>
            <a:r>
              <a:rPr lang="it-IT" sz="900" dirty="0">
                <a:latin typeface="Calibri"/>
                <a:cs typeface="Calibri"/>
              </a:rPr>
              <a:t>TUF e dal </a:t>
            </a:r>
            <a:r>
              <a:rPr lang="it-IT" sz="900" spc="-5" dirty="0">
                <a:latin typeface="Calibri"/>
                <a:cs typeface="Calibri"/>
              </a:rPr>
              <a:t>Codice di Autodisciplina per le Società quotate promosso da  Borsa Italiana</a:t>
            </a:r>
            <a:r>
              <a:rPr lang="it-IT" sz="900" spc="-35" dirty="0">
                <a:latin typeface="Calibri"/>
                <a:cs typeface="Calibri"/>
              </a:rPr>
              <a:t> </a:t>
            </a:r>
            <a:r>
              <a:rPr lang="it-IT" sz="900" spc="-5" dirty="0" err="1">
                <a:latin typeface="Calibri"/>
                <a:cs typeface="Calibri"/>
              </a:rPr>
              <a:t>SpA</a:t>
            </a:r>
            <a:r>
              <a:rPr lang="it-IT" sz="900" spc="-5" dirty="0">
                <a:latin typeface="Calibri"/>
                <a:cs typeface="Calibri"/>
              </a:rPr>
              <a:t>.</a:t>
            </a:r>
            <a:endParaRPr lang="it-IT" sz="900" dirty="0">
              <a:latin typeface="Calibri"/>
              <a:cs typeface="Calibri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4F57E7-E370-E904-4151-0D9B041796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B5503-7DB9-B2CE-8884-0C66A276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13</a:t>
            </a:fld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7CE0B12-8474-EC48-BCEC-80C46029F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20965"/>
              </p:ext>
            </p:extLst>
          </p:nvPr>
        </p:nvGraphicFramePr>
        <p:xfrm>
          <a:off x="393698" y="2321736"/>
          <a:ext cx="11475030" cy="2768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006">
                  <a:extLst>
                    <a:ext uri="{9D8B030D-6E8A-4147-A177-3AD203B41FA5}">
                      <a16:colId xmlns:a16="http://schemas.microsoft.com/office/drawing/2014/main" val="2178753949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3269992617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265238542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3375061953"/>
                    </a:ext>
                  </a:extLst>
                </a:gridCol>
                <a:gridCol w="2295006">
                  <a:extLst>
                    <a:ext uri="{9D8B030D-6E8A-4147-A177-3AD203B41FA5}">
                      <a16:colId xmlns:a16="http://schemas.microsoft.com/office/drawing/2014/main" val="2506851046"/>
                    </a:ext>
                  </a:extLst>
                </a:gridCol>
              </a:tblGrid>
              <a:tr h="330486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Sindaci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Carica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Indipendenza</a:t>
                      </a:r>
                      <a:r>
                        <a:rPr kumimoji="0" lang="it-IT" sz="1350" b="1" i="0" u="none" strike="noStrike" kern="0" cap="none" spc="0" normalizeH="0" baseline="21604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9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Altre cariche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Numero medio di altre cariche dei sindaci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4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Effettivo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1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Supplente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8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Sindaco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Supplente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325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4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F28410F-4EA7-39A4-C523-902DBB1615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Numero di riunioni del Collegio Sindacale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F73C45-BFA2-638A-5A78-C9D686A25C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430F1A-9BBB-E704-8A57-9F716B7D6D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894180-8DBA-6783-6C93-07B7BA386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14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D14F6C6-3011-8A18-0220-CC0D51F5A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676632"/>
              </p:ext>
            </p:extLst>
          </p:nvPr>
        </p:nvGraphicFramePr>
        <p:xfrm>
          <a:off x="1975110" y="2141468"/>
          <a:ext cx="3492240" cy="323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D391D7E-75D2-8D03-1E15-3BCD0CE4A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74659"/>
              </p:ext>
            </p:extLst>
          </p:nvPr>
        </p:nvGraphicFramePr>
        <p:xfrm>
          <a:off x="6070759" y="2141468"/>
          <a:ext cx="3117342" cy="323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90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2E2631-625E-D3E4-73C5-29399E7C7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398" y="482553"/>
            <a:ext cx="11145202" cy="338138"/>
          </a:xfrm>
        </p:spPr>
        <p:txBody>
          <a:bodyPr/>
          <a:lstStyle/>
          <a:p>
            <a:pPr algn="ctr"/>
            <a:r>
              <a:rPr lang="it-IT" sz="1800" dirty="0"/>
              <a:t>Sintesi degli strumenti della politica retributiva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34FEB0-99F3-180C-33D3-9C9463699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B20524-0520-81B5-95AE-93F90A7C71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76525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kumimoji="0" lang="it-IT" alt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24923-679C-8155-38B2-956BCDB76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0AFCEE98-89AC-49DD-2457-F98DBC13F57C}"/>
              </a:ext>
            </a:extLst>
          </p:cNvPr>
          <p:cNvGrpSpPr/>
          <p:nvPr/>
        </p:nvGrpSpPr>
        <p:grpSpPr>
          <a:xfrm>
            <a:off x="1612809" y="1016941"/>
            <a:ext cx="8966382" cy="5267325"/>
            <a:chOff x="0" y="1052513"/>
            <a:chExt cx="8966382" cy="526732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96CFEA3-E4CA-99A8-309F-251D25E6F1BC}"/>
                </a:ext>
              </a:extLst>
            </p:cNvPr>
            <p:cNvSpPr/>
            <p:nvPr/>
          </p:nvSpPr>
          <p:spPr>
            <a:xfrm>
              <a:off x="273050" y="1059781"/>
              <a:ext cx="8693332" cy="52600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9B0B045-B50A-03EB-7822-18D29A425628}"/>
                </a:ext>
              </a:extLst>
            </p:cNvPr>
            <p:cNvSpPr txBox="1"/>
            <p:nvPr/>
          </p:nvSpPr>
          <p:spPr>
            <a:xfrm>
              <a:off x="4862513" y="1052513"/>
              <a:ext cx="3600450" cy="585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Sistemi di incentivazione di lungo periodo (LTI)</a:t>
              </a:r>
            </a:p>
          </p:txBody>
        </p:sp>
        <p:grpSp>
          <p:nvGrpSpPr>
            <p:cNvPr id="9" name="Gruppo 67">
              <a:extLst>
                <a:ext uri="{FF2B5EF4-FFF2-40B4-BE49-F238E27FC236}">
                  <a16:creationId xmlns:a16="http://schemas.microsoft.com/office/drawing/2014/main" id="{4DABA717-F77D-C2B0-B896-A8751A8C9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925" y="1713675"/>
              <a:ext cx="3598863" cy="885825"/>
              <a:chOff x="676855" y="1484457"/>
              <a:chExt cx="3600080" cy="885329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9BFC5E7-8CFA-D362-8367-BF9CCC62E6FE}"/>
                  </a:ext>
                </a:extLst>
              </p:cNvPr>
              <p:cNvSpPr/>
              <p:nvPr/>
            </p:nvSpPr>
            <p:spPr>
              <a:xfrm>
                <a:off x="676855" y="1484457"/>
                <a:ext cx="3600080" cy="423626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No		Sì   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EA1B117-6537-39D9-AF98-E77883FC4813}"/>
                  </a:ext>
                </a:extLst>
              </p:cNvPr>
              <p:cNvSpPr txBox="1"/>
              <p:nvPr/>
            </p:nvSpPr>
            <p:spPr>
              <a:xfrm>
                <a:off x="676855" y="1908083"/>
                <a:ext cx="2232780" cy="4617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Esistenza di un sistema di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incentivazione di breve periodo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A24C7F5-3971-4F0D-8DEC-AECCBBEF6A09}"/>
                  </a:ext>
                </a:extLst>
              </p:cNvPr>
              <p:cNvSpPr txBox="1"/>
              <p:nvPr/>
            </p:nvSpPr>
            <p:spPr>
              <a:xfrm>
                <a:off x="2909635" y="2000106"/>
                <a:ext cx="1367300" cy="27765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                              X</a:t>
                </a:r>
              </a:p>
            </p:txBody>
          </p:sp>
          <p:cxnSp>
            <p:nvCxnSpPr>
              <p:cNvPr id="13" name="Connettore 1 22">
                <a:extLst>
                  <a:ext uri="{FF2B5EF4-FFF2-40B4-BE49-F238E27FC236}">
                    <a16:creationId xmlns:a16="http://schemas.microsoft.com/office/drawing/2014/main" id="{92428F98-69B8-B78A-E5D9-397350651CA3}"/>
                  </a:ext>
                </a:extLst>
              </p:cNvPr>
              <p:cNvCxnSpPr/>
              <p:nvPr/>
            </p:nvCxnSpPr>
            <p:spPr>
              <a:xfrm>
                <a:off x="676855" y="2369786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0EC3DC9-26AF-4A5C-EC4A-85FA33898D22}"/>
                </a:ext>
              </a:extLst>
            </p:cNvPr>
            <p:cNvSpPr/>
            <p:nvPr/>
          </p:nvSpPr>
          <p:spPr bwMode="auto">
            <a:xfrm>
              <a:off x="542925" y="3945700"/>
              <a:ext cx="7939088" cy="423863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Peso   </a:t>
              </a:r>
            </a:p>
          </p:txBody>
        </p:sp>
        <p:grpSp>
          <p:nvGrpSpPr>
            <p:cNvPr id="15" name="Gruppo 66">
              <a:extLst>
                <a:ext uri="{FF2B5EF4-FFF2-40B4-BE49-F238E27FC236}">
                  <a16:creationId xmlns:a16="http://schemas.microsoft.com/office/drawing/2014/main" id="{27552F19-4295-36AA-D4FA-AA0478E1D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2513" y="1713675"/>
              <a:ext cx="3600450" cy="885825"/>
              <a:chOff x="4861303" y="1484457"/>
              <a:chExt cx="3600080" cy="885329"/>
            </a:xfrm>
          </p:grpSpPr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C67725FD-8077-CF8F-87AC-A9BF112078B4}"/>
                  </a:ext>
                </a:extLst>
              </p:cNvPr>
              <p:cNvSpPr/>
              <p:nvPr/>
            </p:nvSpPr>
            <p:spPr>
              <a:xfrm>
                <a:off x="4861303" y="1484457"/>
                <a:ext cx="3600080" cy="423626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                 No		Sì   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363742A-8E12-F6E0-50E8-2A184D431C54}"/>
                  </a:ext>
                </a:extLst>
              </p:cNvPr>
              <p:cNvSpPr txBox="1"/>
              <p:nvPr/>
            </p:nvSpPr>
            <p:spPr>
              <a:xfrm>
                <a:off x="4861303" y="1908083"/>
                <a:ext cx="2231796" cy="4617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Esistenza di un sistema di incentivazione di lungo periodo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0EB3CA5-C9ED-2F01-26A6-4582B48FA0CE}"/>
                  </a:ext>
                </a:extLst>
              </p:cNvPr>
              <p:cNvSpPr txBox="1"/>
              <p:nvPr/>
            </p:nvSpPr>
            <p:spPr>
              <a:xfrm>
                <a:off x="5940692" y="2000106"/>
                <a:ext cx="1368284" cy="27765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cxnSp>
            <p:nvCxnSpPr>
              <p:cNvPr id="19" name="Connettore 1 33">
                <a:extLst>
                  <a:ext uri="{FF2B5EF4-FFF2-40B4-BE49-F238E27FC236}">
                    <a16:creationId xmlns:a16="http://schemas.microsoft.com/office/drawing/2014/main" id="{AFAF4D1B-9904-E4F7-F234-7C924F2B9C5D}"/>
                  </a:ext>
                </a:extLst>
              </p:cNvPr>
              <p:cNvCxnSpPr/>
              <p:nvPr/>
            </p:nvCxnSpPr>
            <p:spPr>
              <a:xfrm>
                <a:off x="4861303" y="2369786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0" name="Gruppo 65">
              <a:extLst>
                <a:ext uri="{FF2B5EF4-FFF2-40B4-BE49-F238E27FC236}">
                  <a16:creationId xmlns:a16="http://schemas.microsoft.com/office/drawing/2014/main" id="{CF2F80E3-028E-42E0-5354-7A2FAF1D4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3625" y="2785238"/>
              <a:ext cx="3598863" cy="1036637"/>
              <a:chOff x="4871981" y="2556193"/>
              <a:chExt cx="3600080" cy="1035485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1AB5AD2-9AC1-6383-95D8-3CB028976E38}"/>
                  </a:ext>
                </a:extLst>
              </p:cNvPr>
              <p:cNvSpPr/>
              <p:nvPr/>
            </p:nvSpPr>
            <p:spPr>
              <a:xfrm>
                <a:off x="4871981" y="2556193"/>
                <a:ext cx="3600080" cy="423391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Veicoli LTI				     No		Sì   </a:t>
                </a: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B63FA30-9619-1BDB-432A-25127A733B51}"/>
                  </a:ext>
                </a:extLst>
              </p:cNvPr>
              <p:cNvSpPr txBox="1"/>
              <p:nvPr/>
            </p:nvSpPr>
            <p:spPr>
              <a:xfrm>
                <a:off x="4871981" y="3016056"/>
                <a:ext cx="2232780" cy="27750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Cash</a:t>
                </a:r>
                <a:endParaRPr kumimoji="0" lang="it-IT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2757FE-AAA8-7E9D-45BB-E8C6B73F18BE}"/>
                  </a:ext>
                </a:extLst>
              </p:cNvPr>
              <p:cNvSpPr txBox="1"/>
              <p:nvPr/>
            </p:nvSpPr>
            <p:spPr>
              <a:xfrm>
                <a:off x="6248809" y="3016056"/>
                <a:ext cx="1367299" cy="275918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N.A</a:t>
                </a:r>
              </a:p>
            </p:txBody>
          </p:sp>
          <p:cxnSp>
            <p:nvCxnSpPr>
              <p:cNvPr id="24" name="Connettore 1 40">
                <a:extLst>
                  <a:ext uri="{FF2B5EF4-FFF2-40B4-BE49-F238E27FC236}">
                    <a16:creationId xmlns:a16="http://schemas.microsoft.com/office/drawing/2014/main" id="{01DC1FB9-3C20-42B1-4D08-15913603A864}"/>
                  </a:ext>
                </a:extLst>
              </p:cNvPr>
              <p:cNvCxnSpPr/>
              <p:nvPr/>
            </p:nvCxnSpPr>
            <p:spPr>
              <a:xfrm>
                <a:off x="4871981" y="3301489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7AAB183B-7CA9-F2C7-B0E0-0806E67A7BD3}"/>
                  </a:ext>
                </a:extLst>
              </p:cNvPr>
              <p:cNvSpPr txBox="1"/>
              <p:nvPr/>
            </p:nvSpPr>
            <p:spPr>
              <a:xfrm>
                <a:off x="4871981" y="3304660"/>
                <a:ext cx="2232780" cy="275918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Strumenti finanziari</a:t>
                </a:r>
              </a:p>
            </p:txBody>
          </p:sp>
          <p:cxnSp>
            <p:nvCxnSpPr>
              <p:cNvPr id="26" name="Connettore 1 46">
                <a:extLst>
                  <a:ext uri="{FF2B5EF4-FFF2-40B4-BE49-F238E27FC236}">
                    <a16:creationId xmlns:a16="http://schemas.microsoft.com/office/drawing/2014/main" id="{2BE22458-AE40-AC4B-FF51-6C010BCB7DAB}"/>
                  </a:ext>
                </a:extLst>
              </p:cNvPr>
              <p:cNvCxnSpPr/>
              <p:nvPr/>
            </p:nvCxnSpPr>
            <p:spPr>
              <a:xfrm>
                <a:off x="4871981" y="3591678"/>
                <a:ext cx="360008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8EB846D-0F79-9FD2-73D5-9BF943863D0E}"/>
                </a:ext>
              </a:extLst>
            </p:cNvPr>
            <p:cNvSpPr txBox="1"/>
            <p:nvPr/>
          </p:nvSpPr>
          <p:spPr bwMode="auto">
            <a:xfrm>
              <a:off x="623888" y="4377500"/>
              <a:ext cx="2232025" cy="27781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ICAAP Total Capital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Ratio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929C1788-41AE-D343-0B5E-8643B8BE89C3}"/>
                </a:ext>
              </a:extLst>
            </p:cNvPr>
            <p:cNvSpPr txBox="1"/>
            <p:nvPr/>
          </p:nvSpPr>
          <p:spPr bwMode="auto">
            <a:xfrm>
              <a:off x="7042150" y="4377500"/>
              <a:ext cx="1366838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cxnSp>
          <p:nvCxnSpPr>
            <p:cNvPr id="29" name="Connettore 1 50">
              <a:extLst>
                <a:ext uri="{FF2B5EF4-FFF2-40B4-BE49-F238E27FC236}">
                  <a16:creationId xmlns:a16="http://schemas.microsoft.com/office/drawing/2014/main" id="{250EB2F2-1F7A-7DA3-9B50-DEEE7F3E0D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8" y="4668013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BE7AD46-F1FD-E13A-7A34-7E1C0134AD16}"/>
                </a:ext>
              </a:extLst>
            </p:cNvPr>
            <p:cNvSpPr txBox="1"/>
            <p:nvPr/>
          </p:nvSpPr>
          <p:spPr bwMode="auto">
            <a:xfrm>
              <a:off x="623888" y="5523675"/>
              <a:ext cx="2232025" cy="27781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Leva Finanziaria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6FED498F-DA0D-305B-9B3F-67FF0774BC37}"/>
                </a:ext>
              </a:extLst>
            </p:cNvPr>
            <p:cNvSpPr txBox="1"/>
            <p:nvPr/>
          </p:nvSpPr>
          <p:spPr bwMode="auto">
            <a:xfrm>
              <a:off x="633413" y="4947413"/>
              <a:ext cx="2232025" cy="27781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Indicatori di Liquidità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B581B4EF-B93A-6C84-D169-3F1CD33A2A34}"/>
                </a:ext>
              </a:extLst>
            </p:cNvPr>
            <p:cNvSpPr txBox="1"/>
            <p:nvPr/>
          </p:nvSpPr>
          <p:spPr bwMode="auto">
            <a:xfrm>
              <a:off x="633413" y="5234750"/>
              <a:ext cx="2232025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VAR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633D4D7-D0D0-5840-63BC-99475C19B93F}"/>
                </a:ext>
              </a:extLst>
            </p:cNvPr>
            <p:cNvSpPr/>
            <p:nvPr/>
          </p:nvSpPr>
          <p:spPr>
            <a:xfrm>
              <a:off x="560388" y="3996500"/>
              <a:ext cx="919162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Parametri</a:t>
              </a: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34" name="Gruppo 73">
              <a:extLst>
                <a:ext uri="{FF2B5EF4-FFF2-40B4-BE49-F238E27FC236}">
                  <a16:creationId xmlns:a16="http://schemas.microsoft.com/office/drawing/2014/main" id="{7C368128-3457-1CE9-8EB7-0CF3AF221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388" y="2785238"/>
              <a:ext cx="3598862" cy="1036637"/>
              <a:chOff x="560512" y="3015034"/>
              <a:chExt cx="3598937" cy="1036637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7E550751-F2F3-C2CE-080B-3D9F73EE35C4}"/>
                  </a:ext>
                </a:extLst>
              </p:cNvPr>
              <p:cNvSpPr/>
              <p:nvPr/>
            </p:nvSpPr>
            <p:spPr bwMode="auto">
              <a:xfrm>
                <a:off x="560512" y="3015034"/>
                <a:ext cx="3598937" cy="423862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Veicoli  STI				                No		Sì   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2FCF68DB-A1B9-1401-2B49-5205C390AA14}"/>
                  </a:ext>
                </a:extLst>
              </p:cNvPr>
              <p:cNvSpPr txBox="1"/>
              <p:nvPr/>
            </p:nvSpPr>
            <p:spPr bwMode="auto">
              <a:xfrm>
                <a:off x="560512" y="3475409"/>
                <a:ext cx="2232071" cy="277812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Cash</a:t>
                </a:r>
                <a:endParaRPr kumimoji="0" lang="it-IT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3780B6B-E547-4B7C-D5EF-4809FEF82E52}"/>
                  </a:ext>
                </a:extLst>
              </p:cNvPr>
              <p:cNvSpPr txBox="1"/>
              <p:nvPr/>
            </p:nvSpPr>
            <p:spPr bwMode="auto">
              <a:xfrm>
                <a:off x="2792583" y="3475409"/>
                <a:ext cx="1366865" cy="27622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X</a:t>
                </a:r>
              </a:p>
            </p:txBody>
          </p:sp>
          <p:cxnSp>
            <p:nvCxnSpPr>
              <p:cNvPr id="38" name="Connettore 1 69">
                <a:extLst>
                  <a:ext uri="{FF2B5EF4-FFF2-40B4-BE49-F238E27FC236}">
                    <a16:creationId xmlns:a16="http://schemas.microsoft.com/office/drawing/2014/main" id="{CE715314-DD1A-A2A4-BCA2-63DCACB6D785}"/>
                  </a:ext>
                </a:extLst>
              </p:cNvPr>
              <p:cNvCxnSpPr/>
              <p:nvPr/>
            </p:nvCxnSpPr>
            <p:spPr bwMode="auto">
              <a:xfrm>
                <a:off x="560512" y="3761159"/>
                <a:ext cx="35989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A2FF2D91-2B76-8651-8AAC-11879EBFB851}"/>
                  </a:ext>
                </a:extLst>
              </p:cNvPr>
              <p:cNvSpPr txBox="1"/>
              <p:nvPr/>
            </p:nvSpPr>
            <p:spPr bwMode="auto">
              <a:xfrm>
                <a:off x="560512" y="3764334"/>
                <a:ext cx="2232071" cy="27622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Strumenti finanziari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CAE6772-DECA-B2C1-FB8A-85885F8EFF4C}"/>
                  </a:ext>
                </a:extLst>
              </p:cNvPr>
              <p:cNvSpPr txBox="1"/>
              <p:nvPr/>
            </p:nvSpPr>
            <p:spPr bwMode="auto">
              <a:xfrm>
                <a:off x="1605108" y="3762746"/>
                <a:ext cx="1366866" cy="27781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</a:rPr>
                  <a:t> X</a:t>
                </a:r>
              </a:p>
            </p:txBody>
          </p:sp>
          <p:cxnSp>
            <p:nvCxnSpPr>
              <p:cNvPr id="41" name="Connettore 1 72">
                <a:extLst>
                  <a:ext uri="{FF2B5EF4-FFF2-40B4-BE49-F238E27FC236}">
                    <a16:creationId xmlns:a16="http://schemas.microsoft.com/office/drawing/2014/main" id="{0DDB9DE9-C8FF-EEF2-3AA7-FB2F85D9D7E2}"/>
                  </a:ext>
                </a:extLst>
              </p:cNvPr>
              <p:cNvCxnSpPr/>
              <p:nvPr/>
            </p:nvCxnSpPr>
            <p:spPr bwMode="auto">
              <a:xfrm>
                <a:off x="560512" y="4051671"/>
                <a:ext cx="359893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377CBA7-6708-AFA7-5790-444B6551F6AF}"/>
                </a:ext>
              </a:extLst>
            </p:cNvPr>
            <p:cNvSpPr txBox="1"/>
            <p:nvPr/>
          </p:nvSpPr>
          <p:spPr bwMode="auto">
            <a:xfrm>
              <a:off x="623888" y="4669600"/>
              <a:ext cx="2232025" cy="27781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Utile netto</a:t>
              </a:r>
            </a:p>
          </p:txBody>
        </p:sp>
        <p:cxnSp>
          <p:nvCxnSpPr>
            <p:cNvPr id="43" name="Connettore 1 76">
              <a:extLst>
                <a:ext uri="{FF2B5EF4-FFF2-40B4-BE49-F238E27FC236}">
                  <a16:creationId xmlns:a16="http://schemas.microsoft.com/office/drawing/2014/main" id="{18D35A99-DE2D-2899-457E-B1BA6084C9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8" y="4947413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4" name="Connettore 1 77">
              <a:extLst>
                <a:ext uri="{FF2B5EF4-FFF2-40B4-BE49-F238E27FC236}">
                  <a16:creationId xmlns:a16="http://schemas.microsoft.com/office/drawing/2014/main" id="{EC43A2A6-B060-FE04-8D79-A8CCD1F284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8" y="5233163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5" name="Connettore 1 78">
              <a:extLst>
                <a:ext uri="{FF2B5EF4-FFF2-40B4-BE49-F238E27FC236}">
                  <a16:creationId xmlns:a16="http://schemas.microsoft.com/office/drawing/2014/main" id="{2C9DA7FE-EB99-743F-01F3-60BA414A04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88" y="5522088"/>
              <a:ext cx="7839075" cy="158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6" name="Connettore 1 79">
              <a:extLst>
                <a:ext uri="{FF2B5EF4-FFF2-40B4-BE49-F238E27FC236}">
                  <a16:creationId xmlns:a16="http://schemas.microsoft.com/office/drawing/2014/main" id="{0FB278A4-B913-A483-C481-54E7AC535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825" y="5809425"/>
              <a:ext cx="7839075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4C5311BA-1F61-BADF-BCCC-6BDC29B445E7}"/>
                </a:ext>
              </a:extLst>
            </p:cNvPr>
            <p:cNvSpPr txBox="1"/>
            <p:nvPr/>
          </p:nvSpPr>
          <p:spPr bwMode="auto">
            <a:xfrm>
              <a:off x="7040563" y="4671188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5D50EF05-0637-C1A2-34D2-E24CC9D7B086}"/>
                </a:ext>
              </a:extLst>
            </p:cNvPr>
            <p:cNvSpPr txBox="1"/>
            <p:nvPr/>
          </p:nvSpPr>
          <p:spPr bwMode="auto">
            <a:xfrm>
              <a:off x="7040563" y="4958525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060ACEEB-995C-E162-2641-23F8A29E601F}"/>
                </a:ext>
              </a:extLst>
            </p:cNvPr>
            <p:cNvSpPr txBox="1"/>
            <p:nvPr/>
          </p:nvSpPr>
          <p:spPr bwMode="auto">
            <a:xfrm>
              <a:off x="7040563" y="5234750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1922B122-DDFA-2055-B5AD-DF63357668CD}"/>
                </a:ext>
              </a:extLst>
            </p:cNvPr>
            <p:cNvSpPr txBox="1"/>
            <p:nvPr/>
          </p:nvSpPr>
          <p:spPr bwMode="auto">
            <a:xfrm>
              <a:off x="7040563" y="5523675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cxnSp>
          <p:nvCxnSpPr>
            <p:cNvPr id="51" name="Connettore 1 86">
              <a:extLst>
                <a:ext uri="{FF2B5EF4-FFF2-40B4-BE49-F238E27FC236}">
                  <a16:creationId xmlns:a16="http://schemas.microsoft.com/office/drawing/2014/main" id="{B15BD3CC-A804-AD16-C4E3-9882B676A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825" y="6104700"/>
              <a:ext cx="7839075" cy="158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E1E3EEB7-9D6C-3D1A-1CC3-5F0E9730CB51}"/>
                </a:ext>
              </a:extLst>
            </p:cNvPr>
            <p:cNvSpPr txBox="1"/>
            <p:nvPr/>
          </p:nvSpPr>
          <p:spPr bwMode="auto">
            <a:xfrm>
              <a:off x="623887" y="5812113"/>
              <a:ext cx="2232025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Qualitativi 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FB53528E-4C14-7B24-BC92-4C30D9331957}"/>
                </a:ext>
              </a:extLst>
            </p:cNvPr>
            <p:cNvSpPr txBox="1"/>
            <p:nvPr/>
          </p:nvSpPr>
          <p:spPr bwMode="auto">
            <a:xfrm>
              <a:off x="7040563" y="5828475"/>
              <a:ext cx="1366838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On/Off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7001EFE-4891-D5C1-AFCA-2EC01C3ED99F}"/>
                </a:ext>
              </a:extLst>
            </p:cNvPr>
            <p:cNvSpPr txBox="1"/>
            <p:nvPr/>
          </p:nvSpPr>
          <p:spPr bwMode="auto">
            <a:xfrm>
              <a:off x="6249988" y="3513900"/>
              <a:ext cx="1366837" cy="2762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 N.A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9AD0025F-6BE9-88FB-EDB4-BBA50C1904B6}"/>
                </a:ext>
              </a:extLst>
            </p:cNvPr>
            <p:cNvSpPr txBox="1"/>
            <p:nvPr/>
          </p:nvSpPr>
          <p:spPr>
            <a:xfrm>
              <a:off x="0" y="1052513"/>
              <a:ext cx="4448175" cy="585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Sistemi di incentivazione di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</a:rPr>
                <a:t>breve periodo (STI)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38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763BE9A-1445-5B15-0EBB-4E51022400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Politica Retributiva su livelli di compensi teorici massimi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8E39B8-D112-8ABE-8C8C-59D8403A3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651591-1659-FA9B-96DA-050FA28D64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4379" y="111443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kumimoji="0" lang="it-IT" alt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DEBA4-ABCC-F7C7-E35A-6BDDF9FE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8DF4553-835C-6F17-377E-C949CD8D2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068813"/>
              </p:ext>
            </p:extLst>
          </p:nvPr>
        </p:nvGraphicFramePr>
        <p:xfrm>
          <a:off x="2357438" y="1828800"/>
          <a:ext cx="747712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F18366-971A-7128-923D-EAEF83B142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Principali elementi del Sistema di Controllo Interno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1AD9A8-D78A-D7EF-549F-9E234628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937619-BF51-1491-1469-3D8C96B417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/>
              <a:t>Relazione sul Governo societario e gli assetti proprietari Executive </a:t>
            </a:r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8BBA83-1DEF-F897-8BEE-B6FD4A180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17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CD64BBD-3247-E4EB-F611-CD02F7BD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97692"/>
              </p:ext>
            </p:extLst>
          </p:nvPr>
        </p:nvGraphicFramePr>
        <p:xfrm>
          <a:off x="1763712" y="1664924"/>
          <a:ext cx="8420163" cy="363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Presenza Funzioni Aziendali di Controllo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Intenal Audit – A riporto del Consiglio di</a:t>
                      </a:r>
                      <a:r>
                        <a:rPr sz="1000" spc="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 marR="47117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Compliance e Antiriciclaggio – A riposto gerarchico dell’Amministratore Delegato e funzionale al Consiglio di  Amministrazione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Risk Management - A riposto gerarchico dell’Amministratore Delegato e funzionale al Consiglio di</a:t>
                      </a:r>
                      <a:r>
                        <a:rPr sz="1000" spc="18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1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Presenza di specifici piani di controllo e prevenzione rischi</a:t>
                      </a:r>
                      <a:r>
                        <a:rPr sz="1000" spc="6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aziendali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405130" algn="l"/>
                        </a:tabLst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-	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Se si, sono discussi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dal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Comitato Controllo e Rischi e dal Collegio</a:t>
                      </a:r>
                      <a:r>
                        <a:rPr sz="1000" spc="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Sindacale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piani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spc="-8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successione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53">
                <a:tc>
                  <a:txBody>
                    <a:bodyPr/>
                    <a:lstStyle/>
                    <a:p>
                      <a:pPr marL="62230" marR="577215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specifici programmi di compliance (antiriciclaggio, antiterrorismo, segnalazione operazioni  sospette)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51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Predisposizione specifici programmi</a:t>
                      </a:r>
                      <a:r>
                        <a:rPr sz="1000" spc="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antifrode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it-IT"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 (presso i Canali Digitali)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248EFE0-D3C7-22F4-C1FA-D567F9057E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398" y="528708"/>
            <a:ext cx="11145202" cy="338138"/>
          </a:xfrm>
        </p:spPr>
        <p:txBody>
          <a:bodyPr/>
          <a:lstStyle/>
          <a:p>
            <a:pPr algn="ctr"/>
            <a:r>
              <a:rPr lang="it-IT" dirty="0"/>
              <a:t>Mappatura dei rischi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513BD6-1669-674D-75C8-CEB4C71AF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BFF4A0-84DA-57AE-0496-70DDE2494C5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it-IT" dirty="0"/>
              <a:t>Relazione sul Governo societario e gli assetti proprietari Executive </a:t>
            </a:r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BB289-8FED-70E8-25A0-D3495A498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D60A277-E48E-CB48-7CB5-B4D36CF59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93498"/>
              </p:ext>
            </p:extLst>
          </p:nvPr>
        </p:nvGraphicFramePr>
        <p:xfrm>
          <a:off x="2052605" y="1299490"/>
          <a:ext cx="8415371" cy="464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9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725">
                <a:tc>
                  <a:txBody>
                    <a:bodyPr/>
                    <a:lstStyle/>
                    <a:p>
                      <a:pPr marL="34290">
                        <a:lnSpc>
                          <a:spcPts val="113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Rischio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Valutazione sintetica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rischio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13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Azioni di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mitigazione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Mercato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6705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48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Credito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266700">
                        <a:lnSpc>
                          <a:spcPts val="12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Accordi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marginazione giornaliera per il rischio di controparte e costituzione di garanzie sui  crediti</a:t>
                      </a:r>
                      <a:r>
                        <a:rPr sz="1000" spc="-6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erogati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Liquidità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506095" algn="ctr">
                        <a:lnSpc>
                          <a:spcPct val="100000"/>
                        </a:lnSpc>
                      </a:pPr>
                      <a:r>
                        <a:rPr lang="it-IT" sz="100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756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 monitoraggio, attivazione canale diretto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finanziamento presso BCE, diversificazione delle fonti e dei mercati di</a:t>
                      </a:r>
                      <a:r>
                        <a:rPr sz="1000" spc="9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raccolta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48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Leva</a:t>
                      </a:r>
                      <a:r>
                        <a:rPr sz="1000" b="1" spc="-8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finanziaria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limiti operativi e costante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Operativo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50609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3378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indicatori di anomalia e delle perdite operative, modifica procedure/controlli  interni nei casi più</a:t>
                      </a:r>
                      <a:r>
                        <a:rPr sz="1000" spc="-5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gravi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34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indicatori di anomalia dell’operatività svolta dalla Banca a più</a:t>
                      </a:r>
                      <a:r>
                        <a:rPr sz="1000" spc="7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livelli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Informatico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Adeguamento alla normativa e 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SLA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con i principali</a:t>
                      </a:r>
                      <a:r>
                        <a:rPr sz="1000" spc="6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fornitori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Reputazionale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659130">
                        <a:lnSpc>
                          <a:spcPts val="1200"/>
                        </a:lnSpc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Definizione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regole di comportamento codificate e di procedure di escalation per la  comunicazione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5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Strategico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060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Monitoraggio costante di obiettivi e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risultati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Adeguatezza</a:t>
                      </a:r>
                      <a:r>
                        <a:rPr sz="1000" b="1" spc="-7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patrimoniale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52578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it-IT" sz="10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Medio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Ratios patrimoniali molto elevati e target ben superiori ai limiti di</a:t>
                      </a:r>
                      <a:r>
                        <a:rPr sz="1000" spc="6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vigilanza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4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97FFB7D-37BE-4EA5-FD79-8AC7B9B0BB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Relazione sul Governo societario e gli assetti proprietari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9B9C3C-E8B8-2EC4-0EF6-E54B9CE36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E1588C-9327-541E-1E10-E5B2B03A71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1600" dirty="0"/>
              <a:t>Principali highlight della Società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A7E71-2A48-DFAC-950A-C833861E8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2</a:t>
            </a:fld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67E5E00-9DD1-00BD-DDA9-B5CAE761B201}"/>
              </a:ext>
            </a:extLst>
          </p:cNvPr>
          <p:cNvCxnSpPr>
            <a:cxnSpLocks/>
          </p:cNvCxnSpPr>
          <p:nvPr/>
        </p:nvCxnSpPr>
        <p:spPr>
          <a:xfrm>
            <a:off x="0" y="1103179"/>
            <a:ext cx="5283200" cy="0"/>
          </a:xfrm>
          <a:prstGeom prst="line">
            <a:avLst/>
          </a:prstGeom>
          <a:ln w="6350">
            <a:solidFill>
              <a:srgbClr val="0D1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5BDA0AA-15DC-E7DB-0A5E-C378CDF4FB6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it-IT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81166CB-A74B-07B5-1E25-860BFA1A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61329"/>
              </p:ext>
            </p:extLst>
          </p:nvPr>
        </p:nvGraphicFramePr>
        <p:xfrm>
          <a:off x="2114550" y="1981902"/>
          <a:ext cx="7867650" cy="343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05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Banca Profilo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S.p.A. -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Bilancio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consolidato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88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9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75"/>
                        </a:lnSpc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(€/000)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R="472440" algn="just">
                        <a:lnSpc>
                          <a:spcPts val="137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R="472440" algn="just">
                        <a:lnSpc>
                          <a:spcPts val="137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172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Totale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ricavi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netti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/>
                        <a:t>72.806</a:t>
                      </a:r>
                      <a:endParaRPr lang="en-US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/>
                        <a:t>76.621</a:t>
                      </a:r>
                      <a:endParaRPr lang="en-US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Risultato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della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operativa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15.317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20.489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46">
                <a:tc>
                  <a:txBody>
                    <a:bodyPr/>
                    <a:lstStyle/>
                    <a:p>
                      <a:pPr algn="just"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lang="it-IT" sz="12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Totale raccolta clientela</a:t>
                      </a:r>
                      <a:endParaRPr sz="1200" baseline="24305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>
                          <a:latin typeface="+mn-lt"/>
                        </a:rPr>
                        <a:t>6.495.867 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it-IT" sz="1200" b="0" i="0" u="none" strike="noStrike" noProof="0" dirty="0">
                          <a:latin typeface="+mn-lt"/>
                        </a:rPr>
                        <a:t>6.021.253</a:t>
                      </a:r>
                      <a:endParaRPr lang="en-US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624">
                <a:tc>
                  <a:txBody>
                    <a:bodyPr/>
                    <a:lstStyle/>
                    <a:p>
                      <a:pPr algn="just"/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822">
                <a:tc>
                  <a:txBody>
                    <a:bodyPr/>
                    <a:lstStyle/>
                    <a:p>
                      <a:pPr marL="44450" algn="just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it-IT" sz="1200" dirty="0">
                          <a:latin typeface="Calibri"/>
                          <a:cs typeface="Calibri"/>
                        </a:rPr>
                        <a:t> capital ratio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22,18%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22,26%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0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C0DBC82-F923-2720-AABD-AF0B6F3D2E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Composizione dell’azionariato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E48F04-6C27-451B-C96D-260989F3E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3EAAED-3081-621C-A604-1469BC4147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25241" y="90903"/>
            <a:ext cx="12192000" cy="4265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endParaRPr lang="it-IT" sz="6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058579-A012-7E7E-B4C1-5F5151FAB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C02008C-5B3F-8AB7-C3BF-FDA43C991F6F}"/>
              </a:ext>
            </a:extLst>
          </p:cNvPr>
          <p:cNvSpPr/>
          <p:nvPr/>
        </p:nvSpPr>
        <p:spPr>
          <a:xfrm>
            <a:off x="4581049" y="2127013"/>
            <a:ext cx="1489710" cy="2548890"/>
          </a:xfrm>
          <a:custGeom>
            <a:avLst/>
            <a:gdLst/>
            <a:ahLst/>
            <a:cxnLst/>
            <a:rect l="l" t="t" r="r" b="b"/>
            <a:pathLst>
              <a:path w="1489710" h="2548890">
                <a:moveTo>
                  <a:pt x="1489361" y="0"/>
                </a:moveTo>
                <a:lnTo>
                  <a:pt x="1439685" y="827"/>
                </a:lnTo>
                <a:lnTo>
                  <a:pt x="1390218" y="3299"/>
                </a:lnTo>
                <a:lnTo>
                  <a:pt x="1340997" y="7401"/>
                </a:lnTo>
                <a:lnTo>
                  <a:pt x="1292059" y="13117"/>
                </a:lnTo>
                <a:lnTo>
                  <a:pt x="1243441" y="20431"/>
                </a:lnTo>
                <a:lnTo>
                  <a:pt x="1195181" y="29329"/>
                </a:lnTo>
                <a:lnTo>
                  <a:pt x="1147315" y="39794"/>
                </a:lnTo>
                <a:lnTo>
                  <a:pt x="1099880" y="51811"/>
                </a:lnTo>
                <a:lnTo>
                  <a:pt x="1052913" y="65365"/>
                </a:lnTo>
                <a:lnTo>
                  <a:pt x="1006452" y="80440"/>
                </a:lnTo>
                <a:lnTo>
                  <a:pt x="960533" y="97021"/>
                </a:lnTo>
                <a:lnTo>
                  <a:pt x="915194" y="115093"/>
                </a:lnTo>
                <a:lnTo>
                  <a:pt x="870471" y="134640"/>
                </a:lnTo>
                <a:lnTo>
                  <a:pt x="826401" y="155647"/>
                </a:lnTo>
                <a:lnTo>
                  <a:pt x="783022" y="178097"/>
                </a:lnTo>
                <a:lnTo>
                  <a:pt x="740371" y="201977"/>
                </a:lnTo>
                <a:lnTo>
                  <a:pt x="698484" y="227269"/>
                </a:lnTo>
                <a:lnTo>
                  <a:pt x="657399" y="253960"/>
                </a:lnTo>
                <a:lnTo>
                  <a:pt x="617153" y="282033"/>
                </a:lnTo>
                <a:lnTo>
                  <a:pt x="577783" y="311473"/>
                </a:lnTo>
                <a:lnTo>
                  <a:pt x="539325" y="342264"/>
                </a:lnTo>
                <a:lnTo>
                  <a:pt x="501817" y="374392"/>
                </a:lnTo>
                <a:lnTo>
                  <a:pt x="465297" y="407841"/>
                </a:lnTo>
                <a:lnTo>
                  <a:pt x="429800" y="442595"/>
                </a:lnTo>
                <a:lnTo>
                  <a:pt x="396467" y="477426"/>
                </a:lnTo>
                <a:lnTo>
                  <a:pt x="364481" y="513051"/>
                </a:lnTo>
                <a:lnTo>
                  <a:pt x="333841" y="549436"/>
                </a:lnTo>
                <a:lnTo>
                  <a:pt x="304547" y="586548"/>
                </a:lnTo>
                <a:lnTo>
                  <a:pt x="276599" y="624355"/>
                </a:lnTo>
                <a:lnTo>
                  <a:pt x="249997" y="662824"/>
                </a:lnTo>
                <a:lnTo>
                  <a:pt x="224741" y="701923"/>
                </a:lnTo>
                <a:lnTo>
                  <a:pt x="200830" y="741618"/>
                </a:lnTo>
                <a:lnTo>
                  <a:pt x="178264" y="781877"/>
                </a:lnTo>
                <a:lnTo>
                  <a:pt x="157044" y="822667"/>
                </a:lnTo>
                <a:lnTo>
                  <a:pt x="137168" y="863956"/>
                </a:lnTo>
                <a:lnTo>
                  <a:pt x="118636" y="905711"/>
                </a:lnTo>
                <a:lnTo>
                  <a:pt x="101450" y="947899"/>
                </a:lnTo>
                <a:lnTo>
                  <a:pt x="85607" y="990487"/>
                </a:lnTo>
                <a:lnTo>
                  <a:pt x="71108" y="1033443"/>
                </a:lnTo>
                <a:lnTo>
                  <a:pt x="57953" y="1076734"/>
                </a:lnTo>
                <a:lnTo>
                  <a:pt x="46142" y="1120328"/>
                </a:lnTo>
                <a:lnTo>
                  <a:pt x="35674" y="1164191"/>
                </a:lnTo>
                <a:lnTo>
                  <a:pt x="26550" y="1208291"/>
                </a:lnTo>
                <a:lnTo>
                  <a:pt x="18768" y="1252595"/>
                </a:lnTo>
                <a:lnTo>
                  <a:pt x="12330" y="1297070"/>
                </a:lnTo>
                <a:lnTo>
                  <a:pt x="7234" y="1341685"/>
                </a:lnTo>
                <a:lnTo>
                  <a:pt x="3480" y="1386406"/>
                </a:lnTo>
                <a:lnTo>
                  <a:pt x="1069" y="1431200"/>
                </a:lnTo>
                <a:lnTo>
                  <a:pt x="0" y="1476034"/>
                </a:lnTo>
                <a:lnTo>
                  <a:pt x="272" y="1520877"/>
                </a:lnTo>
                <a:lnTo>
                  <a:pt x="1887" y="1565695"/>
                </a:lnTo>
                <a:lnTo>
                  <a:pt x="4842" y="1610456"/>
                </a:lnTo>
                <a:lnTo>
                  <a:pt x="9139" y="1655126"/>
                </a:lnTo>
                <a:lnTo>
                  <a:pt x="14778" y="1699674"/>
                </a:lnTo>
                <a:lnTo>
                  <a:pt x="21757" y="1744066"/>
                </a:lnTo>
                <a:lnTo>
                  <a:pt x="30077" y="1788270"/>
                </a:lnTo>
                <a:lnTo>
                  <a:pt x="39737" y="1832253"/>
                </a:lnTo>
                <a:lnTo>
                  <a:pt x="50738" y="1875982"/>
                </a:lnTo>
                <a:lnTo>
                  <a:pt x="63078" y="1919425"/>
                </a:lnTo>
                <a:lnTo>
                  <a:pt x="76759" y="1962550"/>
                </a:lnTo>
                <a:lnTo>
                  <a:pt x="91779" y="2005322"/>
                </a:lnTo>
                <a:lnTo>
                  <a:pt x="108139" y="2047710"/>
                </a:lnTo>
                <a:lnTo>
                  <a:pt x="125839" y="2089681"/>
                </a:lnTo>
                <a:lnTo>
                  <a:pt x="144877" y="2131201"/>
                </a:lnTo>
                <a:lnTo>
                  <a:pt x="165254" y="2172240"/>
                </a:lnTo>
                <a:lnTo>
                  <a:pt x="186970" y="2212763"/>
                </a:lnTo>
                <a:lnTo>
                  <a:pt x="210025" y="2252738"/>
                </a:lnTo>
                <a:lnTo>
                  <a:pt x="234418" y="2292133"/>
                </a:lnTo>
                <a:lnTo>
                  <a:pt x="260149" y="2330914"/>
                </a:lnTo>
                <a:lnTo>
                  <a:pt x="287218" y="2369049"/>
                </a:lnTo>
                <a:lnTo>
                  <a:pt x="315625" y="2406506"/>
                </a:lnTo>
                <a:lnTo>
                  <a:pt x="345370" y="2443250"/>
                </a:lnTo>
                <a:lnTo>
                  <a:pt x="376452" y="2479251"/>
                </a:lnTo>
                <a:lnTo>
                  <a:pt x="408871" y="2514475"/>
                </a:lnTo>
                <a:lnTo>
                  <a:pt x="442627" y="2548890"/>
                </a:lnTo>
                <a:lnTo>
                  <a:pt x="1489361" y="1489328"/>
                </a:lnTo>
                <a:lnTo>
                  <a:pt x="1489361" y="0"/>
                </a:lnTo>
                <a:close/>
              </a:path>
            </a:pathLst>
          </a:custGeom>
          <a:solidFill>
            <a:srgbClr val="4878B0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315105D-6C9B-AE0C-1EA7-4514ECADE72F}"/>
              </a:ext>
            </a:extLst>
          </p:cNvPr>
          <p:cNvSpPr/>
          <p:nvPr/>
        </p:nvSpPr>
        <p:spPr>
          <a:xfrm>
            <a:off x="5067039" y="2127013"/>
            <a:ext cx="2536190" cy="2978785"/>
          </a:xfrm>
          <a:custGeom>
            <a:avLst/>
            <a:gdLst/>
            <a:ahLst/>
            <a:cxnLst/>
            <a:rect l="l" t="t" r="r" b="b"/>
            <a:pathLst>
              <a:path w="2536190" h="2978785">
                <a:moveTo>
                  <a:pt x="1046734" y="0"/>
                </a:moveTo>
                <a:lnTo>
                  <a:pt x="1046734" y="1489328"/>
                </a:lnTo>
                <a:lnTo>
                  <a:pt x="0" y="2548890"/>
                </a:lnTo>
                <a:lnTo>
                  <a:pt x="36905" y="2584130"/>
                </a:lnTo>
                <a:lnTo>
                  <a:pt x="74874" y="2617982"/>
                </a:lnTo>
                <a:lnTo>
                  <a:pt x="113866" y="2650428"/>
                </a:lnTo>
                <a:lnTo>
                  <a:pt x="153841" y="2681452"/>
                </a:lnTo>
                <a:lnTo>
                  <a:pt x="194759" y="2711037"/>
                </a:lnTo>
                <a:lnTo>
                  <a:pt x="236579" y="2739167"/>
                </a:lnTo>
                <a:lnTo>
                  <a:pt x="279262" y="2765825"/>
                </a:lnTo>
                <a:lnTo>
                  <a:pt x="322767" y="2790996"/>
                </a:lnTo>
                <a:lnTo>
                  <a:pt x="367055" y="2814661"/>
                </a:lnTo>
                <a:lnTo>
                  <a:pt x="412085" y="2836806"/>
                </a:lnTo>
                <a:lnTo>
                  <a:pt x="457816" y="2857414"/>
                </a:lnTo>
                <a:lnTo>
                  <a:pt x="504210" y="2876467"/>
                </a:lnTo>
                <a:lnTo>
                  <a:pt x="551225" y="2893950"/>
                </a:lnTo>
                <a:lnTo>
                  <a:pt x="598821" y="2909846"/>
                </a:lnTo>
                <a:lnTo>
                  <a:pt x="646959" y="2924139"/>
                </a:lnTo>
                <a:lnTo>
                  <a:pt x="695598" y="2936812"/>
                </a:lnTo>
                <a:lnTo>
                  <a:pt x="744698" y="2947849"/>
                </a:lnTo>
                <a:lnTo>
                  <a:pt x="794219" y="2957233"/>
                </a:lnTo>
                <a:lnTo>
                  <a:pt x="844121" y="2964947"/>
                </a:lnTo>
                <a:lnTo>
                  <a:pt x="894364" y="2970976"/>
                </a:lnTo>
                <a:lnTo>
                  <a:pt x="944907" y="2975303"/>
                </a:lnTo>
                <a:lnTo>
                  <a:pt x="995710" y="2977911"/>
                </a:lnTo>
                <a:lnTo>
                  <a:pt x="1046734" y="2978785"/>
                </a:lnTo>
                <a:lnTo>
                  <a:pt x="1094937" y="2978019"/>
                </a:lnTo>
                <a:lnTo>
                  <a:pt x="1142758" y="2975739"/>
                </a:lnTo>
                <a:lnTo>
                  <a:pt x="1190174" y="2971966"/>
                </a:lnTo>
                <a:lnTo>
                  <a:pt x="1237161" y="2966724"/>
                </a:lnTo>
                <a:lnTo>
                  <a:pt x="1283697" y="2960037"/>
                </a:lnTo>
                <a:lnTo>
                  <a:pt x="1329758" y="2951926"/>
                </a:lnTo>
                <a:lnTo>
                  <a:pt x="1375321" y="2942417"/>
                </a:lnTo>
                <a:lnTo>
                  <a:pt x="1420363" y="2931530"/>
                </a:lnTo>
                <a:lnTo>
                  <a:pt x="1464861" y="2919290"/>
                </a:lnTo>
                <a:lnTo>
                  <a:pt x="1508791" y="2905720"/>
                </a:lnTo>
                <a:lnTo>
                  <a:pt x="1552131" y="2890843"/>
                </a:lnTo>
                <a:lnTo>
                  <a:pt x="1594858" y="2874682"/>
                </a:lnTo>
                <a:lnTo>
                  <a:pt x="1636948" y="2857260"/>
                </a:lnTo>
                <a:lnTo>
                  <a:pt x="1678378" y="2838600"/>
                </a:lnTo>
                <a:lnTo>
                  <a:pt x="1719126" y="2818725"/>
                </a:lnTo>
                <a:lnTo>
                  <a:pt x="1759167" y="2797659"/>
                </a:lnTo>
                <a:lnTo>
                  <a:pt x="1798479" y="2775425"/>
                </a:lnTo>
                <a:lnTo>
                  <a:pt x="1837039" y="2752045"/>
                </a:lnTo>
                <a:lnTo>
                  <a:pt x="1874824" y="2727543"/>
                </a:lnTo>
                <a:lnTo>
                  <a:pt x="1911810" y="2701942"/>
                </a:lnTo>
                <a:lnTo>
                  <a:pt x="1947975" y="2675265"/>
                </a:lnTo>
                <a:lnTo>
                  <a:pt x="1983295" y="2647535"/>
                </a:lnTo>
                <a:lnTo>
                  <a:pt x="2017747" y="2618775"/>
                </a:lnTo>
                <a:lnTo>
                  <a:pt x="2051308" y="2589009"/>
                </a:lnTo>
                <a:lnTo>
                  <a:pt x="2083955" y="2558260"/>
                </a:lnTo>
                <a:lnTo>
                  <a:pt x="2115665" y="2526550"/>
                </a:lnTo>
                <a:lnTo>
                  <a:pt x="2146414" y="2493903"/>
                </a:lnTo>
                <a:lnTo>
                  <a:pt x="2176180" y="2460342"/>
                </a:lnTo>
                <a:lnTo>
                  <a:pt x="2204940" y="2425890"/>
                </a:lnTo>
                <a:lnTo>
                  <a:pt x="2232670" y="2390570"/>
                </a:lnTo>
                <a:lnTo>
                  <a:pt x="2259347" y="2354405"/>
                </a:lnTo>
                <a:lnTo>
                  <a:pt x="2284948" y="2317419"/>
                </a:lnTo>
                <a:lnTo>
                  <a:pt x="2309450" y="2279634"/>
                </a:lnTo>
                <a:lnTo>
                  <a:pt x="2332830" y="2241074"/>
                </a:lnTo>
                <a:lnTo>
                  <a:pt x="2355064" y="2201762"/>
                </a:lnTo>
                <a:lnTo>
                  <a:pt x="2376130" y="2161721"/>
                </a:lnTo>
                <a:lnTo>
                  <a:pt x="2396005" y="2120973"/>
                </a:lnTo>
                <a:lnTo>
                  <a:pt x="2414665" y="2079543"/>
                </a:lnTo>
                <a:lnTo>
                  <a:pt x="2432087" y="2037453"/>
                </a:lnTo>
                <a:lnTo>
                  <a:pt x="2448248" y="1994726"/>
                </a:lnTo>
                <a:lnTo>
                  <a:pt x="2463125" y="1951386"/>
                </a:lnTo>
                <a:lnTo>
                  <a:pt x="2476695" y="1907456"/>
                </a:lnTo>
                <a:lnTo>
                  <a:pt x="2488935" y="1862958"/>
                </a:lnTo>
                <a:lnTo>
                  <a:pt x="2499822" y="1817916"/>
                </a:lnTo>
                <a:lnTo>
                  <a:pt x="2509331" y="1772353"/>
                </a:lnTo>
                <a:lnTo>
                  <a:pt x="2517442" y="1726292"/>
                </a:lnTo>
                <a:lnTo>
                  <a:pt x="2524129" y="1679756"/>
                </a:lnTo>
                <a:lnTo>
                  <a:pt x="2529371" y="1632769"/>
                </a:lnTo>
                <a:lnTo>
                  <a:pt x="2533144" y="1585353"/>
                </a:lnTo>
                <a:lnTo>
                  <a:pt x="2535424" y="1537532"/>
                </a:lnTo>
                <a:lnTo>
                  <a:pt x="2536190" y="1489328"/>
                </a:lnTo>
                <a:lnTo>
                  <a:pt x="2535424" y="1441125"/>
                </a:lnTo>
                <a:lnTo>
                  <a:pt x="2533144" y="1393304"/>
                </a:lnTo>
                <a:lnTo>
                  <a:pt x="2529371" y="1345889"/>
                </a:lnTo>
                <a:lnTo>
                  <a:pt x="2524129" y="1298903"/>
                </a:lnTo>
                <a:lnTo>
                  <a:pt x="2517442" y="1252368"/>
                </a:lnTo>
                <a:lnTo>
                  <a:pt x="2509331" y="1206309"/>
                </a:lnTo>
                <a:lnTo>
                  <a:pt x="2499822" y="1160748"/>
                </a:lnTo>
                <a:lnTo>
                  <a:pt x="2488935" y="1115707"/>
                </a:lnTo>
                <a:lnTo>
                  <a:pt x="2476695" y="1071212"/>
                </a:lnTo>
                <a:lnTo>
                  <a:pt x="2463125" y="1027283"/>
                </a:lnTo>
                <a:lnTo>
                  <a:pt x="2448248" y="983946"/>
                </a:lnTo>
                <a:lnTo>
                  <a:pt x="2432087" y="941222"/>
                </a:lnTo>
                <a:lnTo>
                  <a:pt x="2414665" y="899134"/>
                </a:lnTo>
                <a:lnTo>
                  <a:pt x="2396005" y="857707"/>
                </a:lnTo>
                <a:lnTo>
                  <a:pt x="2376130" y="816963"/>
                </a:lnTo>
                <a:lnTo>
                  <a:pt x="2355064" y="776925"/>
                </a:lnTo>
                <a:lnTo>
                  <a:pt x="2332830" y="737615"/>
                </a:lnTo>
                <a:lnTo>
                  <a:pt x="2309450" y="699059"/>
                </a:lnTo>
                <a:lnTo>
                  <a:pt x="2284948" y="661278"/>
                </a:lnTo>
                <a:lnTo>
                  <a:pt x="2259347" y="624295"/>
                </a:lnTo>
                <a:lnTo>
                  <a:pt x="2232670" y="588134"/>
                </a:lnTo>
                <a:lnTo>
                  <a:pt x="2204940" y="552818"/>
                </a:lnTo>
                <a:lnTo>
                  <a:pt x="2176180" y="518369"/>
                </a:lnTo>
                <a:lnTo>
                  <a:pt x="2146414" y="484812"/>
                </a:lnTo>
                <a:lnTo>
                  <a:pt x="2115665" y="452169"/>
                </a:lnTo>
                <a:lnTo>
                  <a:pt x="2083955" y="420462"/>
                </a:lnTo>
                <a:lnTo>
                  <a:pt x="2051308" y="389717"/>
                </a:lnTo>
                <a:lnTo>
                  <a:pt x="2017747" y="359954"/>
                </a:lnTo>
                <a:lnTo>
                  <a:pt x="1983295" y="331199"/>
                </a:lnTo>
                <a:lnTo>
                  <a:pt x="1947975" y="303472"/>
                </a:lnTo>
                <a:lnTo>
                  <a:pt x="1911810" y="276799"/>
                </a:lnTo>
                <a:lnTo>
                  <a:pt x="1874824" y="251201"/>
                </a:lnTo>
                <a:lnTo>
                  <a:pt x="1837039" y="226703"/>
                </a:lnTo>
                <a:lnTo>
                  <a:pt x="1798479" y="203327"/>
                </a:lnTo>
                <a:lnTo>
                  <a:pt x="1759167" y="181095"/>
                </a:lnTo>
                <a:lnTo>
                  <a:pt x="1719126" y="160032"/>
                </a:lnTo>
                <a:lnTo>
                  <a:pt x="1678378" y="140161"/>
                </a:lnTo>
                <a:lnTo>
                  <a:pt x="1636948" y="121504"/>
                </a:lnTo>
                <a:lnTo>
                  <a:pt x="1594858" y="104084"/>
                </a:lnTo>
                <a:lnTo>
                  <a:pt x="1552131" y="87926"/>
                </a:lnTo>
                <a:lnTo>
                  <a:pt x="1508791" y="73051"/>
                </a:lnTo>
                <a:lnTo>
                  <a:pt x="1464861" y="59483"/>
                </a:lnTo>
                <a:lnTo>
                  <a:pt x="1420363" y="47245"/>
                </a:lnTo>
                <a:lnTo>
                  <a:pt x="1375321" y="36361"/>
                </a:lnTo>
                <a:lnTo>
                  <a:pt x="1329758" y="26853"/>
                </a:lnTo>
                <a:lnTo>
                  <a:pt x="1283697" y="18744"/>
                </a:lnTo>
                <a:lnTo>
                  <a:pt x="1237161" y="12057"/>
                </a:lnTo>
                <a:lnTo>
                  <a:pt x="1190174" y="6817"/>
                </a:lnTo>
                <a:lnTo>
                  <a:pt x="1142758" y="3045"/>
                </a:lnTo>
                <a:lnTo>
                  <a:pt x="1094937" y="765"/>
                </a:lnTo>
                <a:lnTo>
                  <a:pt x="1046734" y="0"/>
                </a:lnTo>
                <a:close/>
              </a:path>
            </a:pathLst>
          </a:custGeom>
          <a:solidFill>
            <a:srgbClr val="3B63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4DB13F-5345-4C88-378A-460812A9F77A}"/>
              </a:ext>
            </a:extLst>
          </p:cNvPr>
          <p:cNvSpPr txBox="1"/>
          <p:nvPr/>
        </p:nvSpPr>
        <p:spPr>
          <a:xfrm>
            <a:off x="5937220" y="3484124"/>
            <a:ext cx="1824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pc="-5" dirty="0" err="1">
                <a:latin typeface="Calibri"/>
                <a:cs typeface="Calibri"/>
              </a:rPr>
              <a:t>Arepo</a:t>
            </a:r>
            <a:r>
              <a:rPr lang="it-IT" sz="1800" b="1" spc="-110" dirty="0">
                <a:latin typeface="Calibri"/>
                <a:cs typeface="Calibri"/>
              </a:rPr>
              <a:t> </a:t>
            </a:r>
            <a:r>
              <a:rPr lang="it-IT" sz="1800" b="1" dirty="0">
                <a:latin typeface="Calibri"/>
                <a:cs typeface="Calibri"/>
              </a:rPr>
              <a:t>BP</a:t>
            </a:r>
            <a:endParaRPr lang="it-IT"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lang="it-IT" sz="1800" b="1" dirty="0">
                <a:latin typeface="Calibri"/>
                <a:cs typeface="Calibri"/>
              </a:rPr>
              <a:t>62%</a:t>
            </a: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4C0A5-A8FD-19A8-7C09-A0B8ABBAB90A}"/>
              </a:ext>
            </a:extLst>
          </p:cNvPr>
          <p:cNvSpPr txBox="1"/>
          <p:nvPr/>
        </p:nvSpPr>
        <p:spPr>
          <a:xfrm>
            <a:off x="4908259" y="3029334"/>
            <a:ext cx="1370258" cy="6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780" marR="5080" lvl="0" indent="-132715" algn="l" defTabSz="914400" rtl="0" eaLnBrk="1" fontAlgn="auto" latinLnBrk="0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lang="it-IT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it-IT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it-IT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it-IT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  38%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95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FE45B16-989C-3CB6-10E5-CC8A5E4941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428" y="39540"/>
            <a:ext cx="11145202" cy="338138"/>
          </a:xfrm>
        </p:spPr>
        <p:txBody>
          <a:bodyPr/>
          <a:lstStyle/>
          <a:p>
            <a:pPr algn="ctr"/>
            <a:r>
              <a:rPr lang="it-IT" sz="1600" b="0" dirty="0">
                <a:solidFill>
                  <a:schemeClr val="bg1"/>
                </a:solidFill>
              </a:rPr>
              <a:t>Relazione sul Governo societario e gli assetti proprietari Executive </a:t>
            </a:r>
            <a:r>
              <a:rPr lang="it-IT" sz="1600" b="0" dirty="0" err="1">
                <a:solidFill>
                  <a:schemeClr val="bg1"/>
                </a:solidFill>
              </a:rPr>
              <a:t>Summary</a:t>
            </a:r>
            <a:endParaRPr lang="it-IT" sz="1600" b="0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347D56-7A7A-D4AC-B6ED-CE2607150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3B0EE6-7990-5B94-7A10-DD9C3CABA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90" y="594329"/>
            <a:ext cx="10322877" cy="439738"/>
          </a:xfrm>
        </p:spPr>
        <p:txBody>
          <a:bodyPr/>
          <a:lstStyle/>
          <a:p>
            <a:r>
              <a:rPr lang="it-IT" sz="1600" dirty="0"/>
              <a:t>Composizione del Consiglio di Amministrazione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0D436-582E-F431-AF91-EAC8C1578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970029-A18D-5D97-2AA6-98F16E28F922}"/>
              </a:ext>
            </a:extLst>
          </p:cNvPr>
          <p:cNvSpPr txBox="1"/>
          <p:nvPr/>
        </p:nvSpPr>
        <p:spPr>
          <a:xfrm>
            <a:off x="280539" y="5020835"/>
            <a:ext cx="170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LEGENDA:</a:t>
            </a: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3114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nomina per cooptazione  M: lista di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maggioranza  m: 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lista di</a:t>
            </a:r>
            <a:r>
              <a:rPr kumimoji="0" lang="it-IT" sz="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minoranza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CCR: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 Controllo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Rischi 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 Remunerazione 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CN: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Comitato</a:t>
            </a:r>
            <a:r>
              <a:rPr kumimoji="0" lang="it-IT" sz="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Nomine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M/P: riferito alla composizione dei Comitati endoconsiliari: Membro o Presidente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77854A3-81BF-884E-EE4A-E8F863DDB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99329"/>
              </p:ext>
            </p:extLst>
          </p:nvPr>
        </p:nvGraphicFramePr>
        <p:xfrm>
          <a:off x="1133178" y="1131233"/>
          <a:ext cx="10102849" cy="3730625"/>
        </p:xfrm>
        <a:graphic>
          <a:graphicData uri="http://schemas.openxmlformats.org/drawingml/2006/table">
            <a:tbl>
              <a:tblPr firstRow="1" bandRow="1"/>
              <a:tblGrid>
                <a:gridCol w="141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Ruolo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M/m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CCR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Vice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2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Esecutivo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spc="-5" dirty="0">
                          <a:latin typeface="+mn-lt"/>
                          <a:cs typeface="Calibri"/>
                        </a:rPr>
                        <a:t>Consigliere</a:t>
                      </a:r>
                      <a:r>
                        <a:rPr lang="it-IT" sz="12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200" b="1" dirty="0">
                          <a:latin typeface="+mn-lt"/>
                          <a:cs typeface="Calibri"/>
                        </a:rPr>
                        <a:t>4</a:t>
                      </a:r>
                      <a:endParaRPr lang="it-IT" sz="1200" dirty="0">
                        <a:latin typeface="+mn-lt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pc="-5" dirty="0">
                          <a:latin typeface="+mn-lt"/>
                          <a:cs typeface="Calibri"/>
                        </a:rPr>
                        <a:t>Consigliere</a:t>
                      </a:r>
                      <a:endParaRPr lang="it-IT" sz="1200" dirty="0">
                        <a:latin typeface="+mn-lt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Non Esecutivo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 b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lang="it-IT" sz="1200" b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88501"/>
                  </a:ext>
                </a:extLst>
              </a:tr>
              <a:tr h="416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>
                          <a:latin typeface="+mn-lt"/>
                          <a:cs typeface="Calibri"/>
                        </a:rPr>
                        <a:t>Indipendente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P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          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73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200" b="1" spc="0" dirty="0"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F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US" sz="1200" spc="-5" dirty="0" err="1">
                          <a:latin typeface="Calibri"/>
                          <a:cs typeface="Calibri"/>
                        </a:rPr>
                        <a:t>Indipendente</a:t>
                      </a:r>
                      <a:endParaRPr sz="1200" spc="-5" dirty="0" err="1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latin typeface="Calibri"/>
                          <a:cs typeface="Calibri"/>
                        </a:rPr>
                        <a:t>        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US" sz="1200" b="0" dirty="0">
                          <a:latin typeface="Calibri"/>
                          <a:cs typeface="Calibri"/>
                        </a:rPr>
                        <a:t>        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US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lang="it-IT" sz="1200" b="0" dirty="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latin typeface="Calibri"/>
                          <a:cs typeface="Calibri"/>
                        </a:rPr>
                        <a:t>M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Indipendente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46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1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422ABD-7B90-DB46-7CBB-162D02AF4D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158" y="190049"/>
            <a:ext cx="12192000" cy="42651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Relazione sul Governo societario e gli assetti proprietari Executive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Summary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E396F7-3A6C-0FCE-0768-B470E582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5788E3D-D807-8EF3-B186-4546BB838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B9A1B7A-8547-8DF0-6ABE-0EEF0A8C5176}"/>
              </a:ext>
            </a:extLst>
          </p:cNvPr>
          <p:cNvSpPr txBox="1"/>
          <p:nvPr/>
        </p:nvSpPr>
        <p:spPr>
          <a:xfrm>
            <a:off x="5812663" y="1113360"/>
            <a:ext cx="395351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Evoluzione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rispetto al precedente</a:t>
            </a:r>
            <a:r>
              <a:rPr sz="1400" b="1" spc="-7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mandato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592C769-3973-ABF9-8E68-9DED41BB15FF}"/>
              </a:ext>
            </a:extLst>
          </p:cNvPr>
          <p:cNvSpPr txBox="1"/>
          <p:nvPr/>
        </p:nvSpPr>
        <p:spPr>
          <a:xfrm>
            <a:off x="931189" y="1113360"/>
            <a:ext cx="338455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Anzianità nella </a:t>
            </a: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carica </a:t>
            </a:r>
            <a:r>
              <a:rPr sz="1400" b="1" dirty="0">
                <a:solidFill>
                  <a:srgbClr val="585858"/>
                </a:solidFill>
                <a:latin typeface="Georgia"/>
                <a:cs typeface="Georgia"/>
              </a:rPr>
              <a:t>dei</a:t>
            </a:r>
            <a:r>
              <a:rPr sz="1400" b="1" spc="-5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Georgia"/>
                <a:cs typeface="Georgia"/>
              </a:rPr>
              <a:t>Consiglieri</a:t>
            </a:r>
            <a:endParaRPr sz="1400" dirty="0">
              <a:latin typeface="Georgia"/>
              <a:cs typeface="Georgia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6A4DEF2-9EE4-FC70-72C0-561AC56D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0247"/>
              </p:ext>
            </p:extLst>
          </p:nvPr>
        </p:nvGraphicFramePr>
        <p:xfrm>
          <a:off x="5594350" y="2082519"/>
          <a:ext cx="4514041" cy="2400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05">
                  <a:extLst>
                    <a:ext uri="{9D8B030D-6E8A-4147-A177-3AD203B41FA5}">
                      <a16:colId xmlns:a16="http://schemas.microsoft.com/office/drawing/2014/main" val="3604099751"/>
                    </a:ext>
                  </a:extLst>
                </a:gridCol>
                <a:gridCol w="80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497">
                <a:tc>
                  <a:txBody>
                    <a:bodyPr/>
                    <a:lstStyle/>
                    <a:p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it-IT" sz="1200" b="1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2018-2020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200" b="1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2021-2023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Dati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Consob</a:t>
                      </a:r>
                      <a:endParaRPr sz="1200" baseline="24305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Numero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11</a:t>
                      </a:r>
                      <a:endParaRPr lang="it-IT"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9</a:t>
                      </a:r>
                      <a:endParaRPr dirty="0"/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10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8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Consiglieri eletti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dalla</a:t>
                      </a:r>
                      <a:r>
                        <a:rPr sz="1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minoranza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0</a:t>
                      </a:r>
                      <a:endParaRPr lang="it-IT"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3,3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 di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componente femminile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nel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44%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44%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36%</a:t>
                      </a:r>
                      <a:r>
                        <a:rPr lang="it-IT" sz="1200" baseline="30000" dirty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 di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Indipendenti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45%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55%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44,5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5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Età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media dei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Consiglieri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55,63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53,44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spc="0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anni</a:t>
                      </a:r>
                      <a:r>
                        <a:rPr lang="it-IT" sz="1200" baseline="30000" dirty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Esecutività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Presidente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</a:t>
                      </a:r>
                      <a:endParaRPr lang="it-IT"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no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it-IT" sz="1200" dirty="0">
                          <a:latin typeface="Calibri"/>
                          <a:cs typeface="Calibri"/>
                        </a:rPr>
                        <a:t>/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14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Esistenza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Lead Indipendent</a:t>
                      </a:r>
                      <a:r>
                        <a:rPr sz="12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Director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lvl="0" algn="ctr">
                        <a:lnSpc>
                          <a:spcPct val="100000"/>
                        </a:lnSpc>
                        <a:spcBef>
                          <a:spcPts val="355"/>
                        </a:spcBef>
                        <a:buNone/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Si 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it-IT" sz="1200" b="0" dirty="0">
                          <a:latin typeface="Calibri"/>
                          <a:cs typeface="Calibri"/>
                        </a:rPr>
                        <a:t>Si 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latin typeface="+mn-lt"/>
                          <a:cs typeface="Calibri"/>
                        </a:rPr>
                        <a:t>Si 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baseline="24305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021764AD-3A77-9C27-05E3-8C4911E5BBC3}"/>
              </a:ext>
            </a:extLst>
          </p:cNvPr>
          <p:cNvSpPr txBox="1"/>
          <p:nvPr/>
        </p:nvSpPr>
        <p:spPr>
          <a:xfrm>
            <a:off x="498158" y="5825662"/>
            <a:ext cx="90811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750" spc="15" baseline="27777" dirty="0">
                <a:latin typeface="Calibri"/>
                <a:cs typeface="Calibri"/>
              </a:rPr>
              <a:t>1</a:t>
            </a:r>
            <a:r>
              <a:rPr sz="750" spc="15" baseline="27777" dirty="0">
                <a:latin typeface="Calibri"/>
                <a:cs typeface="Calibri"/>
              </a:rPr>
              <a:t> </a:t>
            </a:r>
            <a:r>
              <a:rPr lang="it-IT" sz="800" spc="-5" dirty="0">
                <a:cs typeface="Calibri"/>
              </a:rPr>
              <a:t>Comitato Italiano Corporate </a:t>
            </a:r>
            <a:r>
              <a:rPr lang="it-IT" sz="800" spc="-5" dirty="0" err="1">
                <a:cs typeface="Calibri"/>
              </a:rPr>
              <a:t>Governance</a:t>
            </a:r>
            <a:r>
              <a:rPr lang="it-IT" sz="800" spc="-5" dirty="0">
                <a:cs typeface="Calibri"/>
              </a:rPr>
              <a:t> “Relazione 2018 sull’evoluzione della Corporate </a:t>
            </a:r>
            <a:r>
              <a:rPr lang="it-IT" sz="800" spc="-5" dirty="0" err="1">
                <a:cs typeface="Calibri"/>
              </a:rPr>
              <a:t>governance</a:t>
            </a:r>
            <a:r>
              <a:rPr lang="it-IT" sz="800" spc="-5" dirty="0">
                <a:cs typeface="Calibri"/>
              </a:rPr>
              <a:t> delle società quotate” p. 44 – </a:t>
            </a:r>
            <a:r>
              <a:rPr lang="it-IT" sz="800" spc="-5" dirty="0" err="1">
                <a:cs typeface="Calibri"/>
              </a:rPr>
              <a:t>tab</a:t>
            </a:r>
            <a:r>
              <a:rPr lang="it-IT" sz="800" spc="-5" dirty="0">
                <a:cs typeface="Calibri"/>
              </a:rPr>
              <a:t>. 1.</a:t>
            </a:r>
          </a:p>
          <a:p>
            <a:pPr marL="12700">
              <a:lnSpc>
                <a:spcPct val="100000"/>
              </a:lnSpc>
            </a:pPr>
            <a:r>
              <a:rPr lang="en-US" sz="800" baseline="30000" dirty="0">
                <a:cs typeface="Calibri"/>
              </a:rPr>
              <a:t>2</a:t>
            </a:r>
            <a:r>
              <a:rPr lang="en-US" sz="800" dirty="0">
                <a:cs typeface="Calibri"/>
              </a:rPr>
              <a:t>Report on Corporate Governance practices in Italy: an assessment of the Italian CG Code implementation (2018), </a:t>
            </a:r>
            <a:r>
              <a:rPr lang="en-US" sz="800" dirty="0" err="1">
                <a:cs typeface="Calibri"/>
              </a:rPr>
              <a:t>Assonime</a:t>
            </a:r>
            <a:r>
              <a:rPr lang="en-US" sz="800" dirty="0">
                <a:cs typeface="Calibri"/>
              </a:rPr>
              <a:t>, p. 9.</a:t>
            </a:r>
            <a:endParaRPr sz="800" dirty="0">
              <a:latin typeface="Calibri"/>
              <a:cs typeface="Calibri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5C38722-B0EA-088F-E827-D57B4998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0946"/>
              </p:ext>
            </p:extLst>
          </p:nvPr>
        </p:nvGraphicFramePr>
        <p:xfrm>
          <a:off x="498158" y="1711805"/>
          <a:ext cx="377358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A73BB99-3824-88C7-A9ED-69085B44E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Aree di conoscenza e specializzazione dei Consiglieri</a:t>
            </a:r>
          </a:p>
          <a:p>
            <a:pPr algn="ctr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257465-9B76-3070-EF18-384097C05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51821-F1F4-6FCE-64F5-1FBA2AE3E0B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E3473-D72C-8BFE-FF2E-FEE763C3C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04B86EC-A0FD-3408-BC77-870D88992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99784"/>
              </p:ext>
            </p:extLst>
          </p:nvPr>
        </p:nvGraphicFramePr>
        <p:xfrm>
          <a:off x="1676399" y="1543051"/>
          <a:ext cx="8467725" cy="404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1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ECE890E-48B9-2DBD-4788-676BB32DD1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sz="1600" dirty="0"/>
              <a:t>Numero di riunioni del Consiglio di Amministrazione e tasso di partecipazione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FB92B0-E36B-BD0F-F120-234EA302D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249EF-AC6C-1062-F2E3-6372726324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1480B-DE0D-6E12-D4B5-25E09A955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AECB009-9753-56A4-405F-DAEE367D5088}"/>
              </a:ext>
            </a:extLst>
          </p:cNvPr>
          <p:cNvSpPr txBox="1"/>
          <p:nvPr/>
        </p:nvSpPr>
        <p:spPr>
          <a:xfrm>
            <a:off x="2724150" y="1496139"/>
            <a:ext cx="67544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35" algn="ctr">
              <a:tabLst>
                <a:tab pos="3909060" algn="l"/>
              </a:tabLst>
            </a:pPr>
            <a:r>
              <a:rPr sz="1400" b="1" dirty="0">
                <a:solidFill>
                  <a:srgbClr val="585858"/>
                </a:solidFill>
                <a:cs typeface="Calibri"/>
              </a:rPr>
              <a:t>Numero</a:t>
            </a:r>
            <a:r>
              <a:rPr sz="1400" b="1" spc="-35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dirty="0">
                <a:solidFill>
                  <a:srgbClr val="585858"/>
                </a:solidFill>
                <a:cs typeface="Calibri"/>
              </a:rPr>
              <a:t>di Riunioni	</a:t>
            </a:r>
            <a:r>
              <a:rPr sz="1400" b="1" spc="-25" dirty="0">
                <a:solidFill>
                  <a:srgbClr val="585858"/>
                </a:solidFill>
                <a:cs typeface="Calibri"/>
              </a:rPr>
              <a:t>Tasso </a:t>
            </a:r>
            <a:r>
              <a:rPr sz="1400" b="1" dirty="0">
                <a:solidFill>
                  <a:srgbClr val="585858"/>
                </a:solidFill>
                <a:cs typeface="Calibri"/>
              </a:rPr>
              <a:t>di</a:t>
            </a:r>
            <a:r>
              <a:rPr sz="1400" b="1" spc="-50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cs typeface="Calibri"/>
              </a:rPr>
              <a:t>Partecipazione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DAB28CD-DF85-1FCF-173B-C0DF2CC70FE0}"/>
              </a:ext>
            </a:extLst>
          </p:cNvPr>
          <p:cNvSpPr txBox="1"/>
          <p:nvPr/>
        </p:nvSpPr>
        <p:spPr>
          <a:xfrm>
            <a:off x="2948558" y="4273509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721BDF6-531D-9967-1ED3-5F8252CC3448}"/>
              </a:ext>
            </a:extLst>
          </p:cNvPr>
          <p:cNvSpPr txBox="1"/>
          <p:nvPr/>
        </p:nvSpPr>
        <p:spPr>
          <a:xfrm>
            <a:off x="3813048" y="426398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63E4E1-FD87-3F18-90D5-C84DDAC78E25}"/>
              </a:ext>
            </a:extLst>
          </p:cNvPr>
          <p:cNvSpPr txBox="1"/>
          <p:nvPr/>
        </p:nvSpPr>
        <p:spPr>
          <a:xfrm>
            <a:off x="4746625" y="4259412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FFFFFF"/>
                </a:solidFill>
                <a:cs typeface="Calibri"/>
              </a:rPr>
              <a:t>15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5E1230F9-572A-2593-3317-94F8D0FB1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53244"/>
              </p:ext>
            </p:extLst>
          </p:nvPr>
        </p:nvGraphicFramePr>
        <p:xfrm>
          <a:off x="6438170" y="3074139"/>
          <a:ext cx="3639312" cy="282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73CD9632-0D7A-663C-02E9-3E0971CBB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66282"/>
              </p:ext>
            </p:extLst>
          </p:nvPr>
        </p:nvGraphicFramePr>
        <p:xfrm>
          <a:off x="2383009" y="2470014"/>
          <a:ext cx="3075449" cy="31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01E0C77A-CBEB-E72A-6845-A0669CB6E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720325"/>
              </p:ext>
            </p:extLst>
          </p:nvPr>
        </p:nvGraphicFramePr>
        <p:xfrm>
          <a:off x="6569201" y="2404512"/>
          <a:ext cx="3079575" cy="315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54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B5C42ED-F326-8239-4D55-4303E7B43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sz="1800" dirty="0"/>
              <a:t>Cariche di Amministratore o Sindaco dei Consiglieri in altre società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4AEABD-D89B-FBBC-EF43-3E54964BE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873" y="6563994"/>
            <a:ext cx="12192000" cy="207951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15" normalizeH="0" baseline="28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lang="en-US" sz="750" b="0" i="0" u="none" strike="noStrike" kern="1200" cap="none" spc="15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 Italy Spencer Stuart Board Index,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35.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00C48E-4EBB-8868-A862-F3843E2DD4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sz="1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DFA0A-044A-8396-EABC-A408F7AEA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8</a:t>
            </a:fld>
            <a:endParaRPr lang="it-IT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8F22649-88EA-4843-04C1-365CB1D7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03545"/>
              </p:ext>
            </p:extLst>
          </p:nvPr>
        </p:nvGraphicFramePr>
        <p:xfrm>
          <a:off x="1020762" y="1379734"/>
          <a:ext cx="10150475" cy="4440288"/>
        </p:xfrm>
        <a:graphic>
          <a:graphicData uri="http://schemas.openxmlformats.org/drawingml/2006/table">
            <a:tbl>
              <a:tblPr firstRow="1" bandRow="1"/>
              <a:tblGrid>
                <a:gridCol w="15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3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9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2720" marR="163195" indent="1143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Società  del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Gruppo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259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Altre società</a:t>
                      </a:r>
                      <a:r>
                        <a:rPr sz="11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quotate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Altre società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quotate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rilevanti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83185" marR="7302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Numero medio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cariche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dei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Consiglieri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r>
                        <a:rPr lang="it-IT"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in società quotate</a:t>
                      </a:r>
                      <a:r>
                        <a:rPr sz="1050" b="1" baseline="2380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50" baseline="23809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7475" indent="-13970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Organo di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it-IT" sz="1100" baseline="30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54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4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1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it-IT" sz="110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8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Consigliere</a:t>
                      </a:r>
                      <a:r>
                        <a:rPr sz="11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latin typeface="Calibri"/>
                          <a:cs typeface="Calibri"/>
                        </a:rPr>
                        <a:t>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D2E447-455C-ACDD-90D4-19A3B76881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it-IT" dirty="0"/>
              <a:t>Processo di Board Evaluation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045A8-4EED-C783-D3C9-91DD7BDD3E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1E0BC1-95DF-03F5-0E3C-05E95116CC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Relazione sul Governo societario e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assetti proprietari </a:t>
            </a:r>
            <a:r>
              <a:rPr kumimoji="0" lang="it-IT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</a:rPr>
              <a:t>Executive</a:t>
            </a:r>
            <a:r>
              <a:rPr kumimoji="0" lang="it-IT" i="0" u="none" strike="noStrike" kern="0" cap="none" spc="-7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Summary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8A17B-3DA0-1CBD-25DF-58C75C17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BA71B-79F9-43CD-9986-E35FE0D43C23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24D1CAD-4A80-F0EB-D129-A64C3E26E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03384"/>
              </p:ext>
            </p:extLst>
          </p:nvPr>
        </p:nvGraphicFramePr>
        <p:xfrm>
          <a:off x="1596232" y="2052471"/>
          <a:ext cx="8999537" cy="2753059"/>
        </p:xfrm>
        <a:graphic>
          <a:graphicData uri="http://schemas.openxmlformats.org/drawingml/2006/table">
            <a:tbl>
              <a:tblPr firstRow="1" bandRow="1"/>
              <a:tblGrid>
                <a:gridCol w="249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6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Anno di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riferimento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Svolgimento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4810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Soggetto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Valutatore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latin typeface="Calibri"/>
                          <a:cs typeface="Calibri"/>
                        </a:rPr>
                        <a:t>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44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Sì 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44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l">
                        <a:lnSpc>
                          <a:spcPts val="1040"/>
                        </a:lnSpc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lang="it-IT" sz="900" b="0" i="0" u="none" strike="noStrike" noProof="0" dirty="0">
                          <a:latin typeface="+mn-lt"/>
                        </a:rPr>
                        <a:t>I Processo di autovalutazione è stato condotto dal Presidente, con il supporto del Comitato Nomine, del Lead Independent Director (LID) e della Segreteria del Consiglio di Amministrazione</a:t>
                      </a:r>
                      <a:r>
                        <a:rPr lang="it-IT" sz="900" spc="-5" dirty="0">
                          <a:latin typeface="+mn-lt"/>
                          <a:cs typeface="Calibri"/>
                        </a:rPr>
                        <a:t>.</a:t>
                      </a:r>
                      <a:endParaRPr lang="it-IT" sz="900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dirty="0">
                          <a:latin typeface="Calibri"/>
                          <a:cs typeface="Calibri"/>
                        </a:rPr>
                        <a:t>2023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ì</a:t>
                      </a:r>
                      <a:r>
                        <a:rPr lang="it-IT" sz="1200" spc="-5" dirty="0">
                          <a:latin typeface="Calibri"/>
                          <a:cs typeface="Calibri"/>
                        </a:rPr>
                        <a:t> 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lvl="0" algn="l">
                        <a:lnSpc>
                          <a:spcPts val="1040"/>
                        </a:lnSpc>
                        <a:buNone/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  <a:p>
                      <a:pPr marL="1270" lvl="0" algn="l">
                        <a:lnSpc>
                          <a:spcPts val="1040"/>
                        </a:lnSpc>
                        <a:buNone/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II Processo di autovalutazione è stato condotto dal Presidente, con il supporto del Comitato Nomine, del Lead Independent Director (LID) e della Segreteria del Consiglio di Amministrazione.</a:t>
                      </a:r>
                    </a:p>
                    <a:p>
                      <a:pPr marL="1270" marR="95250" lvl="0" algn="l" defTabSz="914400">
                        <a:lnSpc>
                          <a:spcPct val="100000"/>
                        </a:lnSpc>
                        <a:buNone/>
                        <a:tabLst/>
                        <a:defRPr/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it-IT" sz="1200" b="1" dirty="0">
                          <a:latin typeface="Calibri"/>
                          <a:cs typeface="Calibri"/>
                        </a:rPr>
                        <a:t>24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ì</a:t>
                      </a:r>
                      <a:r>
                        <a:rPr lang="it-IT" sz="1200" spc="-5" dirty="0">
                          <a:latin typeface="Calibri"/>
                          <a:cs typeface="Calibri"/>
                        </a:rPr>
                        <a:t> 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l">
                        <a:lnSpc>
                          <a:spcPts val="1040"/>
                        </a:lnSpc>
                      </a:pPr>
                      <a:endParaRPr lang="it-IT" sz="900" dirty="0">
                        <a:latin typeface="+mn-lt"/>
                        <a:cs typeface="Calibri"/>
                      </a:endParaRPr>
                    </a:p>
                    <a:p>
                      <a:pPr marL="1270" algn="l">
                        <a:lnSpc>
                          <a:spcPts val="1040"/>
                        </a:lnSpc>
                      </a:pPr>
                      <a:r>
                        <a:rPr lang="it-IT" sz="90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lang="it-IT" sz="900" b="0" i="0" u="none" strike="noStrike" noProof="0" dirty="0">
                          <a:latin typeface="+mn-lt"/>
                        </a:rPr>
                        <a:t>I Processo di autovalutazione è stato condotto dal Presidente, con il supporto del Comitato Nomine, del Lead Independent Director (LID) e della Segreteria del Consiglio di Amministrazione</a:t>
                      </a:r>
                      <a:r>
                        <a:rPr lang="it-IT" sz="900" spc="-5" dirty="0">
                          <a:latin typeface="+mn-lt"/>
                          <a:cs typeface="Calibri"/>
                        </a:rPr>
                        <a:t>.</a:t>
                      </a:r>
                      <a:endParaRPr lang="it-IT" sz="900" dirty="0"/>
                    </a:p>
                    <a:p>
                      <a:pPr marL="1270" marR="95250" lvl="0" algn="l">
                        <a:lnSpc>
                          <a:spcPct val="100000"/>
                        </a:lnSpc>
                        <a:buNone/>
                      </a:pPr>
                      <a:endParaRPr lang="it-IT" sz="900"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174199"/>
      </p:ext>
    </p:extLst>
  </p:cSld>
  <p:clrMapOvr>
    <a:masterClrMapping/>
  </p:clrMapOvr>
</p:sld>
</file>

<file path=ppt/theme/theme1.xml><?xml version="1.0" encoding="utf-8"?>
<a:theme xmlns:a="http://schemas.openxmlformats.org/drawingml/2006/main" name="Banca Profilo_template_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B805F283-D753-457C-AFCA-D0A8BAC70E09}" vid="{832B6035-FAEC-4D19-B06C-50E5B75ECE5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29cc4e-fc1c-4262-91b6-f76f978dedca" xsi:nil="true"/>
    <lcf76f155ced4ddcb4097134ff3c332f xmlns="5516291e-acaf-4d87-b773-99ec35592d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721017D1D94E48BA74578230778BB1" ma:contentTypeVersion="11" ma:contentTypeDescription="Creare un nuovo documento." ma:contentTypeScope="" ma:versionID="bee9697967047c929a341f7ef2fcbd59">
  <xsd:schema xmlns:xsd="http://www.w3.org/2001/XMLSchema" xmlns:xs="http://www.w3.org/2001/XMLSchema" xmlns:p="http://schemas.microsoft.com/office/2006/metadata/properties" xmlns:ns2="5516291e-acaf-4d87-b773-99ec35592df4" xmlns:ns3="0a29cc4e-fc1c-4262-91b6-f76f978dedca" targetNamespace="http://schemas.microsoft.com/office/2006/metadata/properties" ma:root="true" ma:fieldsID="bb21696c6d82a3e8808139bd8ebd3b9a" ns2:_="" ns3:_="">
    <xsd:import namespace="5516291e-acaf-4d87-b773-99ec35592df4"/>
    <xsd:import namespace="0a29cc4e-fc1c-4262-91b6-f76f978dedc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6291e-acaf-4d87-b773-99ec35592df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 immagine" ma:readOnly="false" ma:fieldId="{5cf76f15-5ced-4ddc-b409-7134ff3c332f}" ma:taxonomyMulti="true" ma:sspId="1be8cc5f-7bb8-439e-a38e-d52fc406d7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9cc4e-fc1c-4262-91b6-f76f978dedc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78e80da-a22a-4ad4-b0f0-6237263a01a7}" ma:internalName="TaxCatchAll" ma:showField="CatchAllData" ma:web="0a29cc4e-fc1c-4262-91b6-f76f978de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F9F23-41BB-445C-B121-CCE05194B4C6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b98d562a-d71b-4015-b7c1-cf58260d3392"/>
    <ds:schemaRef ds:uri="http://schemas.microsoft.com/office/infopath/2007/PartnerControls"/>
    <ds:schemaRef ds:uri="http://schemas.openxmlformats.org/package/2006/metadata/core-properties"/>
    <ds:schemaRef ds:uri="29edcc1c-424c-493c-98c3-8fd370c214b8"/>
    <ds:schemaRef ds:uri="http://schemas.microsoft.com/office/2006/metadata/properties"/>
    <ds:schemaRef ds:uri="0a29cc4e-fc1c-4262-91b6-f76f978dedca"/>
    <ds:schemaRef ds:uri="5516291e-acaf-4d87-b773-99ec35592df4"/>
  </ds:schemaRefs>
</ds:datastoreItem>
</file>

<file path=customXml/itemProps2.xml><?xml version="1.0" encoding="utf-8"?>
<ds:datastoreItem xmlns:ds="http://schemas.openxmlformats.org/officeDocument/2006/customXml" ds:itemID="{C7976C1A-B33A-4D55-B6D0-23D76A9E4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DFC99-EAA1-46F6-B244-056CB27B4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6291e-acaf-4d87-b773-99ec35592df4"/>
    <ds:schemaRef ds:uri="0a29cc4e-fc1c-4262-91b6-f76f978de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Banca Profilo (settembre 2024)</Template>
  <TotalTime>151</TotalTime>
  <Words>1400</Words>
  <Application>Microsoft Office PowerPoint</Application>
  <PresentationFormat>Widescreen</PresentationFormat>
  <Paragraphs>405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Verdana</vt:lpstr>
      <vt:lpstr>Banca Profilo_template_2024</vt:lpstr>
      <vt:lpstr>Banca Profilo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Vittoria Betti</dc:creator>
  <cp:lastModifiedBy>Francesca Carella</cp:lastModifiedBy>
  <cp:revision>11</cp:revision>
  <cp:lastPrinted>2020-03-26T17:23:12Z</cp:lastPrinted>
  <dcterms:created xsi:type="dcterms:W3CDTF">2025-03-10T11:32:55Z</dcterms:created>
  <dcterms:modified xsi:type="dcterms:W3CDTF">2025-03-21T17:03:05Z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0x0101006F721017D1D94E48BA74578230778BB1</vt:lpwstr>
  </property>
</Properties>
</file>